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_rels/slideMaster4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presProps.xml" ContentType="application/vnd.openxmlformats-officedocument.presentationml.presPro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_rels/presentation.xml.rels" ContentType="application/vnd.openxmlformats-package.relationships+xml"/>
  <Override PartName="/ppt/media/image28.png" ContentType="image/png"/>
  <Override PartName="/ppt/media/image27.png" ContentType="image/png"/>
  <Override PartName="/ppt/media/image26.png" ContentType="image/png"/>
  <Override PartName="/ppt/media/image25.png" ContentType="image/png"/>
  <Override PartName="/ppt/media/hdphoto1.wdp" ContentType="image/vnd.ms-photo"/>
  <Override PartName="/ppt/media/image24.png" ContentType="image/png"/>
  <Override PartName="/ppt/media/image23.png" ContentType="image/png"/>
  <Override PartName="/ppt/media/image11.png" ContentType="image/png"/>
  <Override PartName="/ppt/media/image34.png" ContentType="image/png"/>
  <Override PartName="/ppt/media/image2.png" ContentType="image/png"/>
  <Override PartName="/ppt/media/image8.png" ContentType="image/png"/>
  <Override PartName="/ppt/media/image17.png" ContentType="image/png"/>
  <Override PartName="/ppt/media/image12.png" ContentType="image/png"/>
  <Override PartName="/ppt/media/image35.png" ContentType="image/png"/>
  <Override PartName="/ppt/media/image3.png" ContentType="image/png"/>
  <Override PartName="/ppt/media/image29.png" ContentType="image/png"/>
  <Override PartName="/ppt/media/image31.png" ContentType="image/png"/>
  <Override PartName="/ppt/media/image30.png" ContentType="image/png"/>
  <Override PartName="/ppt/media/image32.png" ContentType="image/png"/>
  <Override PartName="/ppt/media/image33.png" ContentType="image/png"/>
  <Override PartName="/ppt/media/image7.png" ContentType="image/png"/>
  <Override PartName="/ppt/media/image16.png" ContentType="image/png"/>
  <Override PartName="/ppt/media/image9.png" ContentType="image/png"/>
  <Override PartName="/ppt/media/image20.png" ContentType="image/png"/>
  <Override PartName="/ppt/media/image18.png" ContentType="image/png"/>
  <Override PartName="/ppt/media/image6.jpeg" ContentType="image/jpeg"/>
  <Override PartName="/ppt/media/image1.jpeg" ContentType="image/jpeg"/>
  <Override PartName="/ppt/media/image10.png" ContentType="image/png"/>
  <Override PartName="/ppt/media/image5.png" ContentType="image/png"/>
  <Override PartName="/ppt/media/image14.png" ContentType="image/png"/>
  <Override PartName="/ppt/media/image4.png" ContentType="image/png"/>
  <Override PartName="/ppt/media/image13.png" ContentType="image/png"/>
  <Override PartName="/ppt/media/image15.png" ContentType="image/png"/>
  <Override PartName="/ppt/media/image19.png" ContentType="image/png"/>
  <Override PartName="/ppt/media/image21.png" ContentType="image/png"/>
  <Override PartName="/ppt/media/image22.png" ContentType="image/png"/>
  <Override PartName="/ppt/notesMasters/_rels/notesMaster1.xml.rels" ContentType="application/vnd.openxmlformats-package.relationships+xml"/>
  <Override PartName="/ppt/notesMasters/notesMaster1.xml" ContentType="application/vnd.openxmlformats-officedocument.presentationml.notesMaster+xml"/>
  <Override PartName="/ppt/slideLayouts/_rels/slideLayout4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1.xml.rels" ContentType="application/vnd.openxmlformats-package.relationshi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slides/_rels/slide9.xml.rels" ContentType="application/vnd.openxmlformats-package.relationships+xml"/>
  <Override PartName="/ppt/slides/_rels/slide8.xml.rels" ContentType="application/vnd.openxmlformats-package.relationships+xml"/>
  <Override PartName="/ppt/slides/_rels/slide7.xml.rels" ContentType="application/vnd.openxmlformats-package.relationships+xml"/>
  <Override PartName="/ppt/slides/_rels/slide6.xml.rels" ContentType="application/vnd.openxmlformats-package.relationships+xml"/>
  <Override PartName="/ppt/slides/_rels/slide5.xml.rels" ContentType="application/vnd.openxmlformats-package.relationships+xml"/>
  <Override PartName="/ppt/slides/_rels/slide4.xml.rels" ContentType="application/vnd.openxmlformats-package.relationships+xml"/>
  <Override PartName="/ppt/slides/_rels/slide3.xml.rels" ContentType="application/vnd.openxmlformats-package.relationships+xml"/>
  <Override PartName="/ppt/slides/_rels/slide2.xml.rels" ContentType="application/vnd.openxmlformats-package.relationships+xml"/>
  <Override PartName="/ppt/slides/_rels/slide1.xml.rels" ContentType="application/vnd.openxmlformats-package.relationshi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Slides/_rels/notesSlide8.xml.rels" ContentType="application/vnd.openxmlformats-package.relationships+xml"/>
  <Override PartName="/ppt/notesSlides/notesSlide8.xml" ContentType="application/vnd.openxmlformats-officedocument.presentationml.notes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50" r:id="rId3"/>
    <p:sldMasterId id="2147483652" r:id="rId4"/>
    <p:sldMasterId id="2147483654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9144000" cy="6858000"/>
  <p:notesSz cx="6797675" cy="9926638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presProps" Target="presProps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5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/>
            <a:r>
              <a:rPr b="0" lang="fr-FR" sz="5860" spc="-1" strike="noStrike">
                <a:solidFill>
                  <a:srgbClr val="000000"/>
                </a:solidFill>
                <a:latin typeface="Calibri"/>
              </a:rPr>
              <a:t>Cliquez pour déplacer la diapo</a:t>
            </a:r>
            <a:endParaRPr b="0" lang="fr-FR" sz="586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marL="216000" indent="-216000">
              <a:buNone/>
            </a:pPr>
            <a:r>
              <a:rPr b="0" lang="fr-FR" sz="2000" spc="-1" strike="noStrike">
                <a:solidFill>
                  <a:srgbClr val="000000"/>
                </a:solidFill>
                <a:latin typeface="Calibri"/>
              </a:rPr>
              <a:t>Cliquez pour modifier le format des notes</a:t>
            </a:r>
            <a:endParaRPr b="0" lang="fr-FR" sz="20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pPr indent="0">
              <a:buNone/>
            </a:pPr>
            <a:r>
              <a:rPr b="0" lang="fr-FR" sz="1400" spc="-1" strike="noStrike">
                <a:solidFill>
                  <a:srgbClr val="000000"/>
                </a:solidFill>
                <a:latin typeface="Calibri"/>
              </a:rPr>
              <a:t>&lt;en-tête&gt;</a:t>
            </a:r>
            <a:endParaRPr b="0" lang="fr-FR" sz="1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" name="PlaceHolder 4"/>
          <p:cNvSpPr>
            <a:spLocks noGrp="1"/>
          </p:cNvSpPr>
          <p:nvPr>
            <p:ph type="dt" idx="1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indent="0" algn="r">
              <a:buNone/>
              <a:defRPr b="0" lang="fr-FR" sz="1400" spc="-1" strike="noStrike">
                <a:solidFill>
                  <a:srgbClr val="000000"/>
                </a:solidFill>
                <a:latin typeface="Calibri"/>
              </a:defRPr>
            </a:lvl1pPr>
          </a:lstStyle>
          <a:p>
            <a:pPr indent="0" algn="r">
              <a:buNone/>
            </a:pPr>
            <a:r>
              <a:rPr b="0" lang="fr-FR" sz="1400" spc="-1" strike="noStrike">
                <a:solidFill>
                  <a:srgbClr val="000000"/>
                </a:solidFill>
                <a:latin typeface="Calibri"/>
              </a:rPr>
              <a:t>&lt;date/heure&gt;</a:t>
            </a:r>
            <a:endParaRPr b="0" lang="fr-FR" sz="1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" name="PlaceHolder 5"/>
          <p:cNvSpPr>
            <a:spLocks noGrp="1"/>
          </p:cNvSpPr>
          <p:nvPr>
            <p:ph type="ftr" idx="2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>
              <a:buNone/>
              <a:defRPr b="0" lang="fr-FR" sz="1400" spc="-1" strike="noStrike">
                <a:solidFill>
                  <a:srgbClr val="000000"/>
                </a:solidFill>
                <a:latin typeface="Calibri"/>
              </a:defRPr>
            </a:lvl1pPr>
          </a:lstStyle>
          <a:p>
            <a:pPr indent="0">
              <a:buNone/>
            </a:pPr>
            <a:r>
              <a:rPr b="0" lang="fr-FR" sz="1400" spc="-1" strike="noStrike">
                <a:solidFill>
                  <a:srgbClr val="000000"/>
                </a:solidFill>
                <a:latin typeface="Calibri"/>
              </a:rPr>
              <a:t>&lt;pied de page&gt;</a:t>
            </a:r>
            <a:endParaRPr b="0" lang="fr-FR" sz="1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" name="PlaceHolder 6"/>
          <p:cNvSpPr>
            <a:spLocks noGrp="1"/>
          </p:cNvSpPr>
          <p:nvPr>
            <p:ph type="sldNum" idx="3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indent="0" algn="r">
              <a:buNone/>
              <a:defRPr b="0" lang="fr-FR" sz="1400" spc="-1" strike="noStrike">
                <a:solidFill>
                  <a:srgbClr val="000000"/>
                </a:solidFill>
                <a:latin typeface="Calibri"/>
              </a:defRPr>
            </a:lvl1pPr>
          </a:lstStyle>
          <a:p>
            <a:pPr indent="0" algn="r">
              <a:buNone/>
            </a:pPr>
            <a:fld id="{A7AAD0C9-FA94-44F9-80D4-100CAF9B82E0}" type="slidenum">
              <a:rPr b="0" lang="fr-FR" sz="1400" spc="-1" strike="noStrike">
                <a:solidFill>
                  <a:srgbClr val="000000"/>
                </a:solidFill>
                <a:latin typeface="Calibri"/>
              </a:rPr>
              <a:t>&lt;numéro&gt;</a:t>
            </a:fld>
            <a:endParaRPr b="0" lang="fr-FR" sz="14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8.xml.rels><?xml version="1.0" encoding="UTF-8"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
</Relationship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PlaceHolder 1"/>
          <p:cNvSpPr>
            <a:spLocks noGrp="1"/>
          </p:cNvSpPr>
          <p:nvPr>
            <p:ph type="sldImg"/>
          </p:nvPr>
        </p:nvSpPr>
        <p:spPr>
          <a:xfrm>
            <a:off x="425520" y="1243080"/>
            <a:ext cx="5945040" cy="3344760"/>
          </a:xfrm>
          <a:prstGeom prst="rect">
            <a:avLst/>
          </a:prstGeom>
          <a:ln w="0">
            <a:noFill/>
          </a:ln>
        </p:spPr>
      </p:sp>
      <p:sp>
        <p:nvSpPr>
          <p:cNvPr id="115" name="PlaceHolder 2"/>
          <p:cNvSpPr>
            <a:spLocks noGrp="1"/>
          </p:cNvSpPr>
          <p:nvPr>
            <p:ph type="body"/>
          </p:nvPr>
        </p:nvSpPr>
        <p:spPr>
          <a:xfrm>
            <a:off x="679680" y="4777200"/>
            <a:ext cx="5436360" cy="39067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t">
            <a:noAutofit/>
          </a:bodyPr>
          <a:p>
            <a:pPr marL="216000"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fr-FR" sz="1200" spc="-1" strike="noStrike">
                <a:solidFill>
                  <a:schemeClr val="dk1"/>
                </a:solidFill>
                <a:latin typeface="+mn-lt"/>
                <a:ea typeface="+mn-ea"/>
              </a:rPr>
              <a:t>Le coût aidé par habitant a diminué de 4% entre 2023 et 2024 du fait de :</a:t>
            </a:r>
            <a:endParaRPr b="0" lang="fr-FR" sz="1200" spc="-1" strike="noStrike">
              <a:solidFill>
                <a:srgbClr val="000000"/>
              </a:solidFill>
              <a:latin typeface="Calibri"/>
            </a:endParaRPr>
          </a:p>
          <a:p>
            <a:pPr marL="216000"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fr-FR" sz="1200" spc="-1" strike="noStrike">
                <a:solidFill>
                  <a:schemeClr val="dk1"/>
                </a:solidFill>
                <a:latin typeface="+mn-lt"/>
                <a:ea typeface="+mn-ea"/>
              </a:rPr>
              <a:t>L’ouverture du centre de tri en 2024 permettant de réduire fortement le coût du tri (-100€/t)</a:t>
            </a:r>
            <a:endParaRPr b="0" lang="fr-FR" sz="1200" spc="-1" strike="noStrike">
              <a:solidFill>
                <a:srgbClr val="000000"/>
              </a:solidFill>
              <a:latin typeface="Calibri"/>
            </a:endParaRPr>
          </a:p>
          <a:p>
            <a:pPr marL="216000"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fr-FR" sz="1200" spc="-1" strike="noStrike">
                <a:solidFill>
                  <a:schemeClr val="dk1"/>
                </a:solidFill>
                <a:latin typeface="+mn-lt"/>
                <a:ea typeface="+mn-ea"/>
              </a:rPr>
              <a:t>La diminution des tonnages enfouis et de la mise en place de la REP PMCB en déchèterie</a:t>
            </a:r>
            <a:endParaRPr b="0" lang="fr-FR" sz="1200" spc="-1" strike="noStrike">
              <a:solidFill>
                <a:srgbClr val="000000"/>
              </a:solidFill>
              <a:latin typeface="Calibri"/>
            </a:endParaRPr>
          </a:p>
          <a:p>
            <a:pPr marL="216000"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fr-FR" sz="1200" spc="-1" strike="noStrike">
                <a:solidFill>
                  <a:schemeClr val="dk1"/>
                </a:solidFill>
                <a:latin typeface="+mn-lt"/>
                <a:ea typeface="+mn-ea"/>
              </a:rPr>
              <a:t>Plus de matières valorisables collectées, des soutiens plus importants de la part des éco-organismes et des prix</a:t>
            </a:r>
            <a:endParaRPr b="0" lang="fr-FR" sz="1200" spc="-1" strike="noStrike">
              <a:solidFill>
                <a:srgbClr val="000000"/>
              </a:solidFill>
              <a:latin typeface="Calibri"/>
            </a:endParaRPr>
          </a:p>
          <a:p>
            <a:pPr marL="216000"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fr-FR" sz="1200" spc="-1" strike="noStrike">
                <a:solidFill>
                  <a:schemeClr val="dk1"/>
                </a:solidFill>
                <a:latin typeface="+mn-lt"/>
                <a:ea typeface="+mn-ea"/>
              </a:rPr>
              <a:t>de reprise des matériaux en hausse</a:t>
            </a:r>
            <a:endParaRPr b="0" lang="fr-FR" sz="1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6" name="PlaceHolder 3"/>
          <p:cNvSpPr>
            <a:spLocks noGrp="1"/>
          </p:cNvSpPr>
          <p:nvPr>
            <p:ph type="sldNum" idx="4"/>
          </p:nvPr>
        </p:nvSpPr>
        <p:spPr>
          <a:xfrm>
            <a:off x="3850560" y="9428760"/>
            <a:ext cx="2943720" cy="4960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4572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fr-FR" sz="1200" spc="-1" strike="noStrike">
                <a:solidFill>
                  <a:srgbClr val="000000"/>
                </a:solidFill>
                <a:latin typeface="Aptos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7040B957-2D84-46E8-99BE-9A0FC7DD26D6}" type="slidenum">
              <a:rPr b="0" lang="fr-FR" sz="1200" spc="-1" strike="noStrike">
                <a:solidFill>
                  <a:srgbClr val="000000"/>
                </a:solidFill>
                <a:latin typeface="Aptos"/>
                <a:ea typeface="+mn-ea"/>
              </a:rPr>
              <a:t>&lt;numéro&gt;</a:t>
            </a:fld>
            <a:endParaRPr b="0" lang="fr-FR" sz="12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CUSTOM_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CUSTOM_27_1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CUSTOM_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CUSTOM_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1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2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3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4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0" name="Image 2" descr="Une image contenant texte, Police, logo, Graphique&#10;&#10;Description générée automatiquement"/>
          <p:cNvPicPr/>
          <p:nvPr/>
        </p:nvPicPr>
        <p:blipFill>
          <a:blip r:embed="rId2"/>
          <a:stretch/>
        </p:blipFill>
        <p:spPr>
          <a:xfrm>
            <a:off x="7557120" y="5990760"/>
            <a:ext cx="1585080" cy="863280"/>
          </a:xfrm>
          <a:prstGeom prst="rect">
            <a:avLst/>
          </a:prstGeom>
          <a:ln w="0">
            <a:noFill/>
          </a:ln>
        </p:spPr>
      </p:pic>
      <p:sp>
        <p:nvSpPr>
          <p:cNvPr id="1" name="PlaceHolder 1"/>
          <p:cNvSpPr>
            <a:spLocks noGrp="1"/>
          </p:cNvSpPr>
          <p:nvPr>
            <p:ph type="title"/>
          </p:nvPr>
        </p:nvSpPr>
        <p:spPr>
          <a:xfrm>
            <a:off x="457200" y="273240"/>
            <a:ext cx="8229240" cy="114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fr-FR" sz="5860" spc="-1" strike="noStrike">
                <a:solidFill>
                  <a:srgbClr val="000000"/>
                </a:solidFill>
                <a:latin typeface="Calibri"/>
              </a:rPr>
              <a:t>Cliquez pour éditer le format du texte-titre</a:t>
            </a:r>
            <a:endParaRPr b="0" lang="fr-FR" sz="586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888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4260" spc="-1" strike="noStrike">
                <a:solidFill>
                  <a:srgbClr val="000000"/>
                </a:solidFill>
                <a:latin typeface="Calibri"/>
              </a:rPr>
              <a:t>Cliquez pour éditer le format du plan de texte</a:t>
            </a:r>
            <a:endParaRPr b="0" lang="fr-FR" sz="4260" spc="-1" strike="noStrike">
              <a:solidFill>
                <a:srgbClr val="000000"/>
              </a:solidFill>
              <a:latin typeface="Calibri"/>
            </a:endParaRPr>
          </a:p>
          <a:p>
            <a:pPr lvl="1" marL="864000" indent="-324000">
              <a:spcBef>
                <a:spcPts val="1508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fr-FR" sz="3730" spc="-1" strike="noStrike">
                <a:solidFill>
                  <a:srgbClr val="000000"/>
                </a:solidFill>
                <a:latin typeface="Calibri"/>
              </a:rPr>
              <a:t>Second niveau de plan</a:t>
            </a:r>
            <a:endParaRPr b="0" lang="fr-FR" sz="3730" spc="-1" strike="noStrike">
              <a:solidFill>
                <a:srgbClr val="000000"/>
              </a:solidFill>
              <a:latin typeface="Calibri"/>
            </a:endParaRPr>
          </a:p>
          <a:p>
            <a:pPr lvl="2" marL="1296000" indent="-288000">
              <a:spcBef>
                <a:spcPts val="113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3200" spc="-1" strike="noStrike">
                <a:solidFill>
                  <a:srgbClr val="000000"/>
                </a:solidFill>
                <a:latin typeface="Calibri"/>
              </a:rPr>
              <a:t>Troisième niveau de plan</a:t>
            </a:r>
            <a:endParaRPr b="0" lang="fr-FR" sz="3200" spc="-1" strike="noStrike">
              <a:solidFill>
                <a:srgbClr val="000000"/>
              </a:solidFill>
              <a:latin typeface="Calibri"/>
            </a:endParaRPr>
          </a:p>
          <a:p>
            <a:pPr lvl="3" marL="1728000" indent="-216000">
              <a:spcBef>
                <a:spcPts val="75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fr-FR" sz="2670" spc="-1" strike="noStrike">
                <a:solidFill>
                  <a:srgbClr val="000000"/>
                </a:solidFill>
                <a:latin typeface="Calibri"/>
              </a:rPr>
              <a:t>Quatrième niveau de plan</a:t>
            </a:r>
            <a:endParaRPr b="0" lang="fr-FR" sz="2670" spc="-1" strike="noStrike">
              <a:solidFill>
                <a:srgbClr val="000000"/>
              </a:solidFill>
              <a:latin typeface="Calibri"/>
            </a:endParaRPr>
          </a:p>
          <a:p>
            <a:pPr lvl="4" marL="2160000" indent="-216000">
              <a:spcBef>
                <a:spcPts val="37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670" spc="-1" strike="noStrike">
                <a:solidFill>
                  <a:srgbClr val="000000"/>
                </a:solidFill>
                <a:latin typeface="Calibri"/>
              </a:rPr>
              <a:t>Cinquième niveau de plan</a:t>
            </a:r>
            <a:endParaRPr b="0" lang="fr-FR" sz="2670" spc="-1" strike="noStrike">
              <a:solidFill>
                <a:srgbClr val="000000"/>
              </a:solidFill>
              <a:latin typeface="Calibri"/>
            </a:endParaRPr>
          </a:p>
          <a:p>
            <a:pPr lvl="5" marL="2592000" indent="-216000">
              <a:spcBef>
                <a:spcPts val="37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670" spc="-1" strike="noStrike">
                <a:solidFill>
                  <a:srgbClr val="000000"/>
                </a:solidFill>
                <a:latin typeface="Calibri"/>
              </a:rPr>
              <a:t>Sixième niveau de plan</a:t>
            </a:r>
            <a:endParaRPr b="0" lang="fr-FR" sz="2670" spc="-1" strike="noStrike">
              <a:solidFill>
                <a:srgbClr val="000000"/>
              </a:solidFill>
              <a:latin typeface="Calibri"/>
            </a:endParaRPr>
          </a:p>
          <a:p>
            <a:pPr lvl="6" marL="3024000" indent="-216000">
              <a:spcBef>
                <a:spcPts val="37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670" spc="-1" strike="noStrike">
                <a:solidFill>
                  <a:srgbClr val="000000"/>
                </a:solidFill>
                <a:latin typeface="Calibri"/>
              </a:rPr>
              <a:t>Septième niveau de plan</a:t>
            </a:r>
            <a:endParaRPr b="0" lang="fr-FR" sz="267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texte, Police, logo, Graphique&#10;&#10;Description générée automatiquement"/>
          <p:cNvPicPr/>
          <p:nvPr/>
        </p:nvPicPr>
        <p:blipFill>
          <a:blip r:embed="rId2"/>
          <a:stretch/>
        </p:blipFill>
        <p:spPr>
          <a:xfrm>
            <a:off x="7557120" y="5990760"/>
            <a:ext cx="1585080" cy="863280"/>
          </a:xfrm>
          <a:prstGeom prst="rect">
            <a:avLst/>
          </a:prstGeom>
          <a:ln w="0">
            <a:noFill/>
          </a:ln>
        </p:spPr>
      </p:pic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457200" y="273240"/>
            <a:ext cx="8229240" cy="11444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fr-FR" sz="5860" spc="-1" strike="noStrike">
                <a:solidFill>
                  <a:srgbClr val="000000"/>
                </a:solidFill>
                <a:latin typeface="Calibri"/>
              </a:rPr>
              <a:t>Cliquez pour éditer le format du texte-titre</a:t>
            </a:r>
            <a:endParaRPr b="0" lang="fr-FR" sz="586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69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888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4260" spc="-1" strike="noStrike">
                <a:solidFill>
                  <a:srgbClr val="000000"/>
                </a:solidFill>
                <a:latin typeface="Calibri"/>
              </a:rPr>
              <a:t>Cliquez pour éditer le format du plan de texte</a:t>
            </a:r>
            <a:endParaRPr b="0" lang="fr-FR" sz="4260" spc="-1" strike="noStrike">
              <a:solidFill>
                <a:srgbClr val="000000"/>
              </a:solidFill>
              <a:latin typeface="Calibri"/>
            </a:endParaRPr>
          </a:p>
          <a:p>
            <a:pPr lvl="1" marL="864000" indent="-324000">
              <a:spcBef>
                <a:spcPts val="1508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fr-FR" sz="3730" spc="-1" strike="noStrike">
                <a:solidFill>
                  <a:srgbClr val="000000"/>
                </a:solidFill>
                <a:latin typeface="Calibri"/>
              </a:rPr>
              <a:t>Second niveau de plan</a:t>
            </a:r>
            <a:endParaRPr b="0" lang="fr-FR" sz="3730" spc="-1" strike="noStrike">
              <a:solidFill>
                <a:srgbClr val="000000"/>
              </a:solidFill>
              <a:latin typeface="Calibri"/>
            </a:endParaRPr>
          </a:p>
          <a:p>
            <a:pPr lvl="2" marL="1296000" indent="-288000">
              <a:spcBef>
                <a:spcPts val="113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3200" spc="-1" strike="noStrike">
                <a:solidFill>
                  <a:srgbClr val="000000"/>
                </a:solidFill>
                <a:latin typeface="Calibri"/>
              </a:rPr>
              <a:t>Troisième niveau de plan</a:t>
            </a:r>
            <a:endParaRPr b="0" lang="fr-FR" sz="3200" spc="-1" strike="noStrike">
              <a:solidFill>
                <a:srgbClr val="000000"/>
              </a:solidFill>
              <a:latin typeface="Calibri"/>
            </a:endParaRPr>
          </a:p>
          <a:p>
            <a:pPr lvl="3" marL="1728000" indent="-216000">
              <a:spcBef>
                <a:spcPts val="75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fr-FR" sz="2670" spc="-1" strike="noStrike">
                <a:solidFill>
                  <a:srgbClr val="000000"/>
                </a:solidFill>
                <a:latin typeface="Calibri"/>
              </a:rPr>
              <a:t>Quatrième niveau de plan</a:t>
            </a:r>
            <a:endParaRPr b="0" lang="fr-FR" sz="2670" spc="-1" strike="noStrike">
              <a:solidFill>
                <a:srgbClr val="000000"/>
              </a:solidFill>
              <a:latin typeface="Calibri"/>
            </a:endParaRPr>
          </a:p>
          <a:p>
            <a:pPr lvl="4" marL="2160000" indent="-216000">
              <a:spcBef>
                <a:spcPts val="37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670" spc="-1" strike="noStrike">
                <a:solidFill>
                  <a:srgbClr val="000000"/>
                </a:solidFill>
                <a:latin typeface="Calibri"/>
              </a:rPr>
              <a:t>Cinquième niveau de plan</a:t>
            </a:r>
            <a:endParaRPr b="0" lang="fr-FR" sz="2670" spc="-1" strike="noStrike">
              <a:solidFill>
                <a:srgbClr val="000000"/>
              </a:solidFill>
              <a:latin typeface="Calibri"/>
            </a:endParaRPr>
          </a:p>
          <a:p>
            <a:pPr lvl="5" marL="2592000" indent="-216000">
              <a:spcBef>
                <a:spcPts val="37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670" spc="-1" strike="noStrike">
                <a:solidFill>
                  <a:srgbClr val="000000"/>
                </a:solidFill>
                <a:latin typeface="Calibri"/>
              </a:rPr>
              <a:t>Sixième niveau de plan</a:t>
            </a:r>
            <a:endParaRPr b="0" lang="fr-FR" sz="2670" spc="-1" strike="noStrike">
              <a:solidFill>
                <a:srgbClr val="000000"/>
              </a:solidFill>
              <a:latin typeface="Calibri"/>
            </a:endParaRPr>
          </a:p>
          <a:p>
            <a:pPr lvl="6" marL="3024000" indent="-216000">
              <a:spcBef>
                <a:spcPts val="37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670" spc="-1" strike="noStrike">
                <a:solidFill>
                  <a:srgbClr val="000000"/>
                </a:solidFill>
                <a:latin typeface="Calibri"/>
              </a:rPr>
              <a:t>Septième niveau de plan</a:t>
            </a:r>
            <a:endParaRPr b="0" lang="fr-FR" sz="267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1" r:id="rId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2" descr="Une image contenant texte, Police, logo, Graphique&#10;&#10;Description générée automatiquement"/>
          <p:cNvPicPr/>
          <p:nvPr/>
        </p:nvPicPr>
        <p:blipFill>
          <a:blip r:embed="rId2"/>
          <a:stretch/>
        </p:blipFill>
        <p:spPr>
          <a:xfrm>
            <a:off x="7557120" y="5990760"/>
            <a:ext cx="1585080" cy="863280"/>
          </a:xfrm>
          <a:prstGeom prst="rect">
            <a:avLst/>
          </a:prstGeom>
          <a:ln w="0">
            <a:noFill/>
          </a:ln>
        </p:spPr>
      </p:pic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fr-FR" sz="4400" spc="-1" strike="noStrike">
                <a:solidFill>
                  <a:srgbClr val="000000"/>
                </a:solidFill>
                <a:latin typeface="Calibri"/>
              </a:rPr>
              <a:t>Cliquez pour éditer le format du texte-titre</a:t>
            </a:r>
            <a:endParaRPr b="0" lang="fr-FR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3200" spc="-1" strike="noStrike">
                <a:solidFill>
                  <a:srgbClr val="000000"/>
                </a:solidFill>
                <a:latin typeface="Calibri"/>
              </a:rPr>
              <a:t>Cliquez pour éditer le format du plan de texte</a:t>
            </a:r>
            <a:endParaRPr b="0" lang="fr-FR" sz="3200" spc="-1" strike="noStrike">
              <a:solidFill>
                <a:srgbClr val="000000"/>
              </a:solidFill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fr-FR" sz="2800" spc="-1" strike="noStrike">
                <a:solidFill>
                  <a:srgbClr val="000000"/>
                </a:solidFill>
                <a:latin typeface="Calibri"/>
              </a:rPr>
              <a:t>Second niveau de plan</a:t>
            </a:r>
            <a:endParaRPr b="0" lang="fr-FR" sz="2800" spc="-1" strike="noStrike">
              <a:solidFill>
                <a:srgbClr val="000000"/>
              </a:solidFill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400" spc="-1" strike="noStrike">
                <a:solidFill>
                  <a:srgbClr val="000000"/>
                </a:solidFill>
                <a:latin typeface="Calibri"/>
              </a:rPr>
              <a:t>Troisième niveau de plan</a:t>
            </a:r>
            <a:endParaRPr b="0" lang="fr-FR" sz="2400" spc="-1" strike="noStrike">
              <a:solidFill>
                <a:srgbClr val="000000"/>
              </a:solidFill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fr-FR" sz="2000" spc="-1" strike="noStrike">
                <a:solidFill>
                  <a:srgbClr val="000000"/>
                </a:solidFill>
                <a:latin typeface="Calibri"/>
              </a:rPr>
              <a:t>Quatrième niveau de plan</a:t>
            </a:r>
            <a:endParaRPr b="0" lang="fr-FR" sz="2000" spc="-1" strike="noStrike">
              <a:solidFill>
                <a:srgbClr val="000000"/>
              </a:solidFill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000" spc="-1" strike="noStrike">
                <a:solidFill>
                  <a:srgbClr val="000000"/>
                </a:solidFill>
                <a:latin typeface="Calibri"/>
              </a:rPr>
              <a:t>Cinquième niveau de plan</a:t>
            </a:r>
            <a:endParaRPr b="0" lang="fr-FR" sz="2000" spc="-1" strike="noStrike">
              <a:solidFill>
                <a:srgbClr val="000000"/>
              </a:solidFill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000" spc="-1" strike="noStrike">
                <a:solidFill>
                  <a:srgbClr val="000000"/>
                </a:solidFill>
                <a:latin typeface="Calibri"/>
              </a:rPr>
              <a:t>Sixième niveau de plan</a:t>
            </a:r>
            <a:endParaRPr b="0" lang="fr-FR" sz="2000" spc="-1" strike="noStrike">
              <a:solidFill>
                <a:srgbClr val="000000"/>
              </a:solidFill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000" spc="-1" strike="noStrike">
                <a:solidFill>
                  <a:srgbClr val="000000"/>
                </a:solidFill>
                <a:latin typeface="Calibri"/>
              </a:rPr>
              <a:t>Septième niveau de plan</a:t>
            </a:r>
            <a:endParaRPr b="0" lang="fr-FR" sz="20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3" r:id="rId3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2" descr="Une image contenant texte, Police, logo, Graphique&#10;&#10;Description générée automatiquement"/>
          <p:cNvPicPr/>
          <p:nvPr/>
        </p:nvPicPr>
        <p:blipFill>
          <a:blip r:embed="rId2"/>
          <a:stretch/>
        </p:blipFill>
        <p:spPr>
          <a:xfrm>
            <a:off x="7557120" y="5990760"/>
            <a:ext cx="1585080" cy="863280"/>
          </a:xfrm>
          <a:prstGeom prst="rect">
            <a:avLst/>
          </a:prstGeom>
          <a:ln w="0">
            <a:noFill/>
          </a:ln>
        </p:spPr>
      </p:pic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r>
              <a:rPr b="0" lang="fr-FR" sz="4400" spc="-1" strike="noStrike">
                <a:solidFill>
                  <a:srgbClr val="000000"/>
                </a:solidFill>
                <a:latin typeface="Calibri"/>
              </a:rPr>
              <a:t>Cliquez pour éditer le format du texte-titre</a:t>
            </a:r>
            <a:endParaRPr b="0" lang="fr-FR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3200" spc="-1" strike="noStrike">
                <a:solidFill>
                  <a:srgbClr val="000000"/>
                </a:solidFill>
                <a:latin typeface="Calibri"/>
              </a:rPr>
              <a:t>Cliquez pour éditer le format du plan de texte</a:t>
            </a:r>
            <a:endParaRPr b="0" lang="fr-FR" sz="3200" spc="-1" strike="noStrike">
              <a:solidFill>
                <a:srgbClr val="000000"/>
              </a:solidFill>
              <a:latin typeface="Calibri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fr-FR" sz="2800" spc="-1" strike="noStrike">
                <a:solidFill>
                  <a:srgbClr val="000000"/>
                </a:solidFill>
                <a:latin typeface="Calibri"/>
              </a:rPr>
              <a:t>Second niveau de plan</a:t>
            </a:r>
            <a:endParaRPr b="0" lang="fr-FR" sz="2800" spc="-1" strike="noStrike">
              <a:solidFill>
                <a:srgbClr val="000000"/>
              </a:solidFill>
              <a:latin typeface="Calibri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400" spc="-1" strike="noStrike">
                <a:solidFill>
                  <a:srgbClr val="000000"/>
                </a:solidFill>
                <a:latin typeface="Calibri"/>
              </a:rPr>
              <a:t>Troisième niveau de plan</a:t>
            </a:r>
            <a:endParaRPr b="0" lang="fr-FR" sz="2400" spc="-1" strike="noStrike">
              <a:solidFill>
                <a:srgbClr val="000000"/>
              </a:solidFill>
              <a:latin typeface="Calibri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fr-FR" sz="2000" spc="-1" strike="noStrike">
                <a:solidFill>
                  <a:srgbClr val="000000"/>
                </a:solidFill>
                <a:latin typeface="Calibri"/>
              </a:rPr>
              <a:t>Quatrième niveau de plan</a:t>
            </a:r>
            <a:endParaRPr b="0" lang="fr-FR" sz="2000" spc="-1" strike="noStrike">
              <a:solidFill>
                <a:srgbClr val="000000"/>
              </a:solidFill>
              <a:latin typeface="Calibri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000" spc="-1" strike="noStrike">
                <a:solidFill>
                  <a:srgbClr val="000000"/>
                </a:solidFill>
                <a:latin typeface="Calibri"/>
              </a:rPr>
              <a:t>Cinquième niveau de plan</a:t>
            </a:r>
            <a:endParaRPr b="0" lang="fr-FR" sz="2000" spc="-1" strike="noStrike">
              <a:solidFill>
                <a:srgbClr val="000000"/>
              </a:solidFill>
              <a:latin typeface="Calibri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000" spc="-1" strike="noStrike">
                <a:solidFill>
                  <a:srgbClr val="000000"/>
                </a:solidFill>
                <a:latin typeface="Calibri"/>
              </a:rPr>
              <a:t>Sixième niveau de plan</a:t>
            </a:r>
            <a:endParaRPr b="0" lang="fr-FR" sz="2000" spc="-1" strike="noStrike">
              <a:solidFill>
                <a:srgbClr val="000000"/>
              </a:solidFill>
              <a:latin typeface="Calibri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fr-FR" sz="2000" spc="-1" strike="noStrike">
                <a:solidFill>
                  <a:srgbClr val="000000"/>
                </a:solidFill>
                <a:latin typeface="Calibri"/>
              </a:rPr>
              <a:t>Septième niveau de plan</a:t>
            </a:r>
            <a:endParaRPr b="0" lang="fr-FR" sz="20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5" r:id="rId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microsoft.com/office/2007/relationships/hdphoto" Target="../media/hdphoto1.wdp"/><Relationship Id="rId3" Type="http://schemas.openxmlformats.org/officeDocument/2006/relationships/image" Target="../media/image3.png"/><Relationship Id="rId4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4.png"/><Relationship Id="rId2" Type="http://schemas.openxmlformats.org/officeDocument/2006/relationships/image" Target="../media/image5.png"/><Relationship Id="rId3" Type="http://schemas.openxmlformats.org/officeDocument/2006/relationships/slideLayout" Target="../slideLayouts/slideLayout1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6.jpeg"/><Relationship Id="rId2" Type="http://schemas.openxmlformats.org/officeDocument/2006/relationships/image" Target="../media/image7.png"/><Relationship Id="rId3" Type="http://schemas.openxmlformats.org/officeDocument/2006/relationships/slideLayout" Target="../slideLayouts/slideLayout1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image" Target="../media/image9.png"/><Relationship Id="rId3" Type="http://schemas.openxmlformats.org/officeDocument/2006/relationships/image" Target="../media/image10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image" Target="../media/image12.png"/><Relationship Id="rId7" Type="http://schemas.openxmlformats.org/officeDocument/2006/relationships/slideLayout" Target="../slideLayouts/slideLayout1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13.png"/><Relationship Id="rId2" Type="http://schemas.openxmlformats.org/officeDocument/2006/relationships/image" Target="../media/image14.png"/><Relationship Id="rId3" Type="http://schemas.openxmlformats.org/officeDocument/2006/relationships/image" Target="../media/image15.png"/><Relationship Id="rId4" Type="http://schemas.openxmlformats.org/officeDocument/2006/relationships/image" Target="../media/image16.png"/><Relationship Id="rId5" Type="http://schemas.openxmlformats.org/officeDocument/2006/relationships/image" Target="../media/image17.png"/><Relationship Id="rId6" Type="http://schemas.openxmlformats.org/officeDocument/2006/relationships/image" Target="../media/image18.png"/><Relationship Id="rId7" Type="http://schemas.openxmlformats.org/officeDocument/2006/relationships/slideLayout" Target="../slideLayouts/slideLayout1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19.png"/><Relationship Id="rId2" Type="http://schemas.openxmlformats.org/officeDocument/2006/relationships/image" Target="../media/image20.png"/><Relationship Id="rId3" Type="http://schemas.openxmlformats.org/officeDocument/2006/relationships/image" Target="../media/image21.png"/><Relationship Id="rId4" Type="http://schemas.openxmlformats.org/officeDocument/2006/relationships/image" Target="../media/image22.png"/><Relationship Id="rId5" Type="http://schemas.openxmlformats.org/officeDocument/2006/relationships/image" Target="../media/image22.png"/><Relationship Id="rId6" Type="http://schemas.openxmlformats.org/officeDocument/2006/relationships/slideLayout" Target="../slideLayouts/slideLayout1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23.png"/><Relationship Id="rId2" Type="http://schemas.openxmlformats.org/officeDocument/2006/relationships/image" Target="../media/image24.png"/><Relationship Id="rId3" Type="http://schemas.openxmlformats.org/officeDocument/2006/relationships/image" Target="../media/image25.png"/><Relationship Id="rId4" Type="http://schemas.openxmlformats.org/officeDocument/2006/relationships/image" Target="../media/image26.png"/><Relationship Id="rId5" Type="http://schemas.openxmlformats.org/officeDocument/2006/relationships/image" Target="../media/image27.png"/><Relationship Id="rId6" Type="http://schemas.openxmlformats.org/officeDocument/2006/relationships/image" Target="../media/image28.png"/><Relationship Id="rId7" Type="http://schemas.openxmlformats.org/officeDocument/2006/relationships/image" Target="../media/image28.png"/><Relationship Id="rId8" Type="http://schemas.openxmlformats.org/officeDocument/2006/relationships/image" Target="../media/image29.png"/><Relationship Id="rId9" Type="http://schemas.openxmlformats.org/officeDocument/2006/relationships/slideLayout" Target="../slideLayouts/slideLayout1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30.png"/><Relationship Id="rId2" Type="http://schemas.openxmlformats.org/officeDocument/2006/relationships/image" Target="../media/image31.png"/><Relationship Id="rId3" Type="http://schemas.openxmlformats.org/officeDocument/2006/relationships/image" Target="../media/image32.pn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8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33.png"/><Relationship Id="rId2" Type="http://schemas.openxmlformats.org/officeDocument/2006/relationships/image" Target="../media/image34.png"/><Relationship Id="rId3" Type="http://schemas.openxmlformats.org/officeDocument/2006/relationships/image" Target="../media/image35.png"/><Relationship Id="rId4" Type="http://schemas.openxmlformats.org/officeDocument/2006/relationships/slideLayout" Target="../slideLayouts/slideLayout2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chemeClr val="l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2" descr=""/>
          <p:cNvPicPr/>
          <p:nvPr/>
        </p:nvPicPr>
        <p:blipFill>
          <a:blip r:embed="rId1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artisticGlowDiffused/>
                    </a14:imgEffect>
                  </a14:imgLayer>
                </a14:imgProps>
              </a:ext>
            </a:extLst>
          </a:blip>
          <a:stretch/>
        </p:blipFill>
        <p:spPr>
          <a:xfrm>
            <a:off x="5962680" y="0"/>
            <a:ext cx="3179520" cy="6854760"/>
          </a:xfrm>
          <a:prstGeom prst="rect">
            <a:avLst/>
          </a:prstGeom>
          <a:ln w="0">
            <a:noFill/>
          </a:ln>
        </p:spPr>
      </p:pic>
      <p:sp>
        <p:nvSpPr>
          <p:cNvPr id="19" name="Google Shape;163;p27"/>
          <p:cNvSpPr/>
          <p:nvPr/>
        </p:nvSpPr>
        <p:spPr>
          <a:xfrm>
            <a:off x="896040" y="4266000"/>
            <a:ext cx="2989080" cy="2648880"/>
          </a:xfrm>
          <a:prstGeom prst="rect">
            <a:avLst/>
          </a:prstGeom>
          <a:gradFill rotWithShape="0">
            <a:gsLst>
              <a:gs pos="13000">
                <a:srgbClr val="b3ddf2">
                  <a:alpha val="71000"/>
                </a:srgbClr>
              </a:gs>
              <a:gs pos="94000">
                <a:srgbClr val="42b294"/>
              </a:gs>
            </a:gsLst>
            <a:lin ang="1500000"/>
          </a:gra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defTabSz="914400">
              <a:lnSpc>
                <a:spcPct val="100000"/>
              </a:lnSpc>
            </a:pPr>
            <a:endParaRPr b="0" lang="fr-F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8880" cy="114408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ctr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fr-FR" sz="2800" spc="-1" strike="noStrike">
                <a:solidFill>
                  <a:schemeClr val="dk1"/>
                </a:solidFill>
                <a:latin typeface="Nunito"/>
                <a:ea typeface="MS PGothic"/>
              </a:rPr>
              <a:t>Rapport annuel 2025 sur le prix et la qualité du service public de prévention et de gestion des déchets ménagers et assimilés</a:t>
            </a:r>
            <a:br>
              <a:rPr sz="2800"/>
            </a:br>
            <a:endParaRPr b="0" lang="fr-FR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" name="Google Shape;167;p27"/>
          <p:cNvSpPr/>
          <p:nvPr/>
        </p:nvSpPr>
        <p:spPr>
          <a:xfrm>
            <a:off x="0" y="2102400"/>
            <a:ext cx="360360" cy="2648880"/>
          </a:xfrm>
          <a:prstGeom prst="rect">
            <a:avLst/>
          </a:prstGeom>
          <a:solidFill>
            <a:srgbClr val="8fc2d9">
              <a:alpha val="58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defTabSz="914400">
              <a:lnSpc>
                <a:spcPct val="100000"/>
              </a:lnSpc>
            </a:pPr>
            <a:endParaRPr b="0" lang="fr-FR" sz="14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22" name="Image 2" descr=""/>
          <p:cNvPicPr/>
          <p:nvPr/>
        </p:nvPicPr>
        <p:blipFill>
          <a:blip r:embed="rId3"/>
          <a:stretch/>
        </p:blipFill>
        <p:spPr>
          <a:xfrm>
            <a:off x="4816440" y="2570040"/>
            <a:ext cx="3009960" cy="16401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167;p27"/>
          <p:cNvSpPr/>
          <p:nvPr/>
        </p:nvSpPr>
        <p:spPr>
          <a:xfrm>
            <a:off x="0" y="2102400"/>
            <a:ext cx="360360" cy="2648880"/>
          </a:xfrm>
          <a:prstGeom prst="rect">
            <a:avLst/>
          </a:prstGeom>
          <a:solidFill>
            <a:srgbClr val="8fc2d9">
              <a:alpha val="58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defTabSz="914400">
              <a:lnSpc>
                <a:spcPct val="100000"/>
              </a:lnSpc>
            </a:pPr>
            <a:endParaRPr b="0" lang="fr-F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181080" y="87480"/>
            <a:ext cx="4734720" cy="9601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ctr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fr-FR" sz="2800" spc="-1" strike="noStrike">
                <a:solidFill>
                  <a:schemeClr val="accent2"/>
                </a:solidFill>
                <a:latin typeface="Nunito Bold"/>
                <a:ea typeface="Livvic"/>
              </a:rPr>
              <a:t>Faits marquants 2025</a:t>
            </a:r>
            <a:endParaRPr b="0" lang="fr-FR" sz="28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25" name="Image 4" descr=""/>
          <p:cNvPicPr/>
          <p:nvPr/>
        </p:nvPicPr>
        <p:blipFill>
          <a:blip r:embed="rId1"/>
          <a:srcRect l="1177" t="0" r="0" b="0"/>
          <a:stretch/>
        </p:blipFill>
        <p:spPr>
          <a:xfrm>
            <a:off x="4366080" y="875520"/>
            <a:ext cx="3713400" cy="5804640"/>
          </a:xfrm>
          <a:prstGeom prst="rect">
            <a:avLst/>
          </a:prstGeom>
          <a:ln w="0">
            <a:noFill/>
          </a:ln>
        </p:spPr>
      </p:pic>
      <p:pic>
        <p:nvPicPr>
          <p:cNvPr id="26" name="Image 11" descr=""/>
          <p:cNvPicPr/>
          <p:nvPr/>
        </p:nvPicPr>
        <p:blipFill>
          <a:blip r:embed="rId2"/>
          <a:srcRect l="0" t="0" r="180" b="0"/>
          <a:stretch/>
        </p:blipFill>
        <p:spPr>
          <a:xfrm>
            <a:off x="621360" y="920520"/>
            <a:ext cx="3745440" cy="57567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167;p27"/>
          <p:cNvSpPr/>
          <p:nvPr/>
        </p:nvSpPr>
        <p:spPr>
          <a:xfrm>
            <a:off x="0" y="2102400"/>
            <a:ext cx="360360" cy="2648880"/>
          </a:xfrm>
          <a:prstGeom prst="rect">
            <a:avLst/>
          </a:prstGeom>
          <a:solidFill>
            <a:srgbClr val="8fc2d9">
              <a:alpha val="58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defTabSz="914400">
              <a:lnSpc>
                <a:spcPct val="100000"/>
              </a:lnSpc>
            </a:pPr>
            <a:endParaRPr b="0" lang="fr-F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181080" y="87480"/>
            <a:ext cx="4734720" cy="9601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ctr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fr-FR" sz="2800" spc="-1" strike="noStrike">
                <a:solidFill>
                  <a:schemeClr val="accent2"/>
                </a:solidFill>
                <a:latin typeface="Nunito Bold"/>
                <a:ea typeface="Livvic"/>
              </a:rPr>
              <a:t>Chiffres Clés 2025</a:t>
            </a:r>
            <a:endParaRPr b="0" lang="fr-FR" sz="2800" spc="-1" strike="noStrike">
              <a:solidFill>
                <a:srgbClr val="000000"/>
              </a:solidFill>
              <a:latin typeface="Calibri"/>
            </a:endParaRPr>
          </a:p>
        </p:txBody>
      </p:sp>
      <p:grpSp>
        <p:nvGrpSpPr>
          <p:cNvPr id="29" name="Groupe 34"/>
          <p:cNvGrpSpPr/>
          <p:nvPr/>
        </p:nvGrpSpPr>
        <p:grpSpPr>
          <a:xfrm>
            <a:off x="5463720" y="431640"/>
            <a:ext cx="3592800" cy="4235040"/>
            <a:chOff x="5463720" y="431640"/>
            <a:chExt cx="3592800" cy="4235040"/>
          </a:xfrm>
        </p:grpSpPr>
        <p:pic>
          <p:nvPicPr>
            <p:cNvPr id="30" name="Image 8" descr="Une image contenant arbre, herbe, plein air, Photographie aérienne&#10;&#10;Description générée automatiquement"/>
            <p:cNvPicPr/>
            <p:nvPr/>
          </p:nvPicPr>
          <p:blipFill>
            <a:blip r:embed="rId1"/>
            <a:stretch/>
          </p:blipFill>
          <p:spPr>
            <a:xfrm>
              <a:off x="5463720" y="431640"/>
              <a:ext cx="3592800" cy="358596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31" name="ZoneTexte 23"/>
            <p:cNvSpPr/>
            <p:nvPr/>
          </p:nvSpPr>
          <p:spPr>
            <a:xfrm>
              <a:off x="7107120" y="3295440"/>
              <a:ext cx="1949040" cy="1371240"/>
            </a:xfrm>
            <a:prstGeom prst="rect">
              <a:avLst/>
            </a:prstGeom>
            <a:solidFill>
              <a:schemeClr val="bg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spAutoFit/>
            </a:bodyPr>
            <a:p>
              <a:pPr marL="1440" defTabSz="914400">
                <a:lnSpc>
                  <a:spcPct val="100000"/>
                </a:lnSpc>
              </a:pPr>
              <a:r>
                <a:rPr b="1" lang="fr-FR" sz="1400" spc="-1" strike="noStrike">
                  <a:solidFill>
                    <a:srgbClr val="e67c08"/>
                  </a:solidFill>
                  <a:latin typeface="Nunito"/>
                </a:rPr>
                <a:t>1 </a:t>
              </a:r>
              <a:r>
                <a:rPr b="0" lang="fr-FR" sz="1400" spc="-1" strike="noStrike">
                  <a:solidFill>
                    <a:srgbClr val="000000"/>
                  </a:solidFill>
                  <a:latin typeface="Nunito"/>
                </a:rPr>
                <a:t>centre de transfert</a:t>
              </a:r>
              <a:endParaRPr b="0" lang="fr-FR" sz="1400" spc="-1" strike="noStrike">
                <a:solidFill>
                  <a:srgbClr val="000000"/>
                </a:solidFill>
                <a:latin typeface="Calibri"/>
              </a:endParaRPr>
            </a:p>
            <a:p>
              <a:pPr marL="1440" defTabSz="914400">
                <a:lnSpc>
                  <a:spcPct val="100000"/>
                </a:lnSpc>
              </a:pPr>
              <a:r>
                <a:rPr b="1" lang="fr-FR" sz="1400" spc="-1" strike="noStrike">
                  <a:solidFill>
                    <a:srgbClr val="e67c08"/>
                  </a:solidFill>
                  <a:latin typeface="Nunito"/>
                </a:rPr>
                <a:t>7 </a:t>
              </a:r>
              <a:r>
                <a:rPr b="0" lang="fr-FR" sz="1400" spc="-1" strike="noStrike">
                  <a:solidFill>
                    <a:srgbClr val="000000"/>
                  </a:solidFill>
                  <a:latin typeface="Nunito"/>
                </a:rPr>
                <a:t>déchèteries</a:t>
              </a:r>
              <a:endParaRPr b="0" lang="fr-FR" sz="1400" spc="-1" strike="noStrike">
                <a:solidFill>
                  <a:srgbClr val="000000"/>
                </a:solidFill>
                <a:latin typeface="Calibri"/>
              </a:endParaRPr>
            </a:p>
            <a:p>
              <a:pPr marL="1440" defTabSz="914400">
                <a:lnSpc>
                  <a:spcPct val="100000"/>
                </a:lnSpc>
              </a:pPr>
              <a:r>
                <a:rPr b="1" lang="fr-FR" sz="1400" spc="-1" strike="noStrike">
                  <a:solidFill>
                    <a:srgbClr val="e67c08"/>
                  </a:solidFill>
                  <a:latin typeface="Nunito"/>
                </a:rPr>
                <a:t>1</a:t>
              </a:r>
              <a:r>
                <a:rPr b="0" lang="fr-FR" sz="1400" spc="-1" strike="noStrike">
                  <a:solidFill>
                    <a:srgbClr val="000000"/>
                  </a:solidFill>
                  <a:latin typeface="Nunito"/>
                </a:rPr>
                <a:t> matériauthèque</a:t>
              </a:r>
              <a:endParaRPr b="0" lang="fr-FR" sz="1400" spc="-1" strike="noStrike">
                <a:solidFill>
                  <a:srgbClr val="000000"/>
                </a:solidFill>
                <a:latin typeface="Calibri"/>
              </a:endParaRPr>
            </a:p>
            <a:p>
              <a:pPr marL="1440" defTabSz="914400">
                <a:lnSpc>
                  <a:spcPct val="100000"/>
                </a:lnSpc>
              </a:pPr>
              <a:r>
                <a:rPr b="1" lang="fr-FR" sz="1400" spc="-1" strike="noStrike">
                  <a:solidFill>
                    <a:srgbClr val="e67c08"/>
                  </a:solidFill>
                  <a:latin typeface="Nunito"/>
                  <a:ea typeface="Arial"/>
                </a:rPr>
                <a:t>1</a:t>
              </a:r>
              <a:r>
                <a:rPr b="0" lang="fr-FR" sz="1400" spc="-1" strike="noStrike">
                  <a:solidFill>
                    <a:srgbClr val="000000"/>
                  </a:solidFill>
                  <a:latin typeface="Nunito"/>
                  <a:ea typeface="Arial"/>
                </a:rPr>
                <a:t> bâtiment de sur-tri</a:t>
              </a:r>
              <a:endParaRPr b="0" lang="fr-FR" sz="1400" spc="-1" strike="noStrike">
                <a:solidFill>
                  <a:srgbClr val="000000"/>
                </a:solidFill>
                <a:latin typeface="Calibri"/>
              </a:endParaRPr>
            </a:p>
            <a:p>
              <a:pPr marL="1440" defTabSz="914400">
                <a:lnSpc>
                  <a:spcPct val="100000"/>
                </a:lnSpc>
              </a:pPr>
              <a:r>
                <a:rPr b="1" lang="fr-FR" sz="1400" spc="-1" strike="noStrike">
                  <a:solidFill>
                    <a:srgbClr val="e67c08"/>
                  </a:solidFill>
                  <a:latin typeface="Nunito"/>
                  <a:ea typeface="Arial"/>
                </a:rPr>
                <a:t>1</a:t>
              </a:r>
              <a:r>
                <a:rPr b="0" lang="fr-FR" sz="1400" spc="-1" strike="noStrike">
                  <a:solidFill>
                    <a:srgbClr val="000000"/>
                  </a:solidFill>
                  <a:latin typeface="Nunito"/>
                  <a:ea typeface="Arial"/>
                </a:rPr>
                <a:t> garage atelier</a:t>
              </a:r>
              <a:endParaRPr b="0" lang="fr-FR" sz="1400" spc="-1" strike="noStrike">
                <a:solidFill>
                  <a:srgbClr val="000000"/>
                </a:solidFill>
                <a:latin typeface="Calibri"/>
              </a:endParaRPr>
            </a:p>
            <a:p>
              <a:pPr marL="1440" defTabSz="914400">
                <a:lnSpc>
                  <a:spcPct val="100000"/>
                </a:lnSpc>
              </a:pPr>
              <a:endParaRPr b="0" lang="fr-FR" sz="1400" spc="-1" strike="noStrike">
                <a:solidFill>
                  <a:srgbClr val="000000"/>
                </a:solidFill>
                <a:latin typeface="Calibri"/>
              </a:endParaRPr>
            </a:p>
          </p:txBody>
        </p:sp>
      </p:grpSp>
      <p:pic>
        <p:nvPicPr>
          <p:cNvPr id="32" name="Image 10" descr=""/>
          <p:cNvPicPr/>
          <p:nvPr/>
        </p:nvPicPr>
        <p:blipFill>
          <a:blip r:embed="rId2"/>
          <a:stretch/>
        </p:blipFill>
        <p:spPr>
          <a:xfrm>
            <a:off x="547560" y="1354320"/>
            <a:ext cx="4680720" cy="46717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167;p27"/>
          <p:cNvSpPr/>
          <p:nvPr/>
        </p:nvSpPr>
        <p:spPr>
          <a:xfrm>
            <a:off x="0" y="2102400"/>
            <a:ext cx="360360" cy="2648880"/>
          </a:xfrm>
          <a:prstGeom prst="rect">
            <a:avLst/>
          </a:prstGeom>
          <a:solidFill>
            <a:srgbClr val="8fc2d9">
              <a:alpha val="58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defTabSz="914400">
              <a:lnSpc>
                <a:spcPct val="100000"/>
              </a:lnSpc>
            </a:pPr>
            <a:endParaRPr b="0" lang="fr-F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86040" y="0"/>
            <a:ext cx="5872680" cy="9601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ctr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fr-FR" sz="2800" spc="-1" strike="noStrike">
                <a:solidFill>
                  <a:schemeClr val="accent2"/>
                </a:solidFill>
                <a:latin typeface="Nunito Bold"/>
                <a:ea typeface="Livvic"/>
              </a:rPr>
              <a:t>Prévention 2025</a:t>
            </a:r>
            <a:endParaRPr b="0" lang="fr-FR" sz="28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35" name="Image 11" descr=""/>
          <p:cNvPicPr/>
          <p:nvPr/>
        </p:nvPicPr>
        <p:blipFill>
          <a:blip r:embed="rId1"/>
          <a:stretch/>
        </p:blipFill>
        <p:spPr>
          <a:xfrm>
            <a:off x="1204560" y="2063160"/>
            <a:ext cx="1975320" cy="2135160"/>
          </a:xfrm>
          <a:prstGeom prst="rect">
            <a:avLst/>
          </a:prstGeom>
          <a:ln w="0">
            <a:noFill/>
          </a:ln>
        </p:spPr>
      </p:pic>
      <p:pic>
        <p:nvPicPr>
          <p:cNvPr id="36" name="Image 14" descr=""/>
          <p:cNvPicPr/>
          <p:nvPr/>
        </p:nvPicPr>
        <p:blipFill>
          <a:blip r:embed="rId2"/>
          <a:stretch/>
        </p:blipFill>
        <p:spPr>
          <a:xfrm>
            <a:off x="727920" y="4494960"/>
            <a:ext cx="1463400" cy="1518120"/>
          </a:xfrm>
          <a:prstGeom prst="rect">
            <a:avLst/>
          </a:prstGeom>
          <a:ln w="0">
            <a:noFill/>
          </a:ln>
        </p:spPr>
      </p:pic>
      <p:pic>
        <p:nvPicPr>
          <p:cNvPr id="37" name="Image 16" descr=""/>
          <p:cNvPicPr/>
          <p:nvPr/>
        </p:nvPicPr>
        <p:blipFill>
          <a:blip r:embed="rId3"/>
          <a:stretch/>
        </p:blipFill>
        <p:spPr>
          <a:xfrm>
            <a:off x="2438280" y="4654800"/>
            <a:ext cx="966960" cy="1188720"/>
          </a:xfrm>
          <a:prstGeom prst="rect">
            <a:avLst/>
          </a:prstGeom>
          <a:ln w="0">
            <a:noFill/>
          </a:ln>
        </p:spPr>
      </p:pic>
      <p:sp>
        <p:nvSpPr>
          <p:cNvPr id="38" name="ZoneTexte 24"/>
          <p:cNvSpPr/>
          <p:nvPr/>
        </p:nvSpPr>
        <p:spPr>
          <a:xfrm>
            <a:off x="447120" y="1128960"/>
            <a:ext cx="3597120" cy="639720"/>
          </a:xfrm>
          <a:prstGeom prst="roundRect">
            <a:avLst>
              <a:gd name="adj" fmla="val 16667"/>
            </a:avLst>
          </a:prstGeom>
          <a:solidFill>
            <a:srgbClr val="2bba97"/>
          </a:solidFill>
          <a:ln>
            <a:solidFill>
              <a:srgbClr val="ffffff"/>
            </a:solidFill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/>
        </p:style>
        <p:txBody>
          <a:bodyPr lIns="90000" rIns="90000" tIns="45000" bIns="45000" anchor="t">
            <a:spAutoFit/>
          </a:bodyPr>
          <a:p>
            <a:pPr algn="ctr" defTabSz="685800">
              <a:lnSpc>
                <a:spcPct val="100000"/>
              </a:lnSpc>
              <a:spcBef>
                <a:spcPts val="320"/>
              </a:spcBef>
            </a:pPr>
            <a:r>
              <a:rPr b="1" lang="fr-FR" sz="1600" spc="-1" strike="noStrike">
                <a:solidFill>
                  <a:schemeClr val="lt1"/>
                </a:solidFill>
                <a:latin typeface="Nunito"/>
              </a:rPr>
              <a:t>Volet éducation à l’environnement</a:t>
            </a:r>
            <a:endParaRPr b="0" lang="fr-FR" sz="1600" spc="-1" strike="noStrike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39" name="ZoneTexte 47"/>
          <p:cNvSpPr/>
          <p:nvPr/>
        </p:nvSpPr>
        <p:spPr>
          <a:xfrm>
            <a:off x="4849200" y="1128960"/>
            <a:ext cx="3598200" cy="370080"/>
          </a:xfrm>
          <a:prstGeom prst="roundRect">
            <a:avLst>
              <a:gd name="adj" fmla="val 16667"/>
            </a:avLst>
          </a:prstGeom>
          <a:solidFill>
            <a:srgbClr val="2bba97"/>
          </a:solidFill>
          <a:ln>
            <a:solidFill>
              <a:srgbClr val="ffffff"/>
            </a:solidFill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/>
        </p:style>
        <p:txBody>
          <a:bodyPr lIns="90000" rIns="90000" tIns="45000" bIns="45000" anchor="t">
            <a:spAutoFit/>
          </a:bodyPr>
          <a:p>
            <a:pPr algn="ctr" defTabSz="685800">
              <a:lnSpc>
                <a:spcPct val="100000"/>
              </a:lnSpc>
              <a:spcBef>
                <a:spcPts val="320"/>
              </a:spcBef>
            </a:pPr>
            <a:r>
              <a:rPr b="1" lang="fr-FR" sz="1600" spc="-1" strike="noStrike">
                <a:solidFill>
                  <a:schemeClr val="lt1"/>
                </a:solidFill>
                <a:latin typeface="Nunito"/>
              </a:rPr>
              <a:t>Volet Aides Financières</a:t>
            </a:r>
            <a:endParaRPr b="0" lang="fr-FR" sz="1600" spc="-1" strike="noStrike">
              <a:solidFill>
                <a:srgbClr val="ffffff"/>
              </a:solidFill>
              <a:latin typeface="Calibri"/>
            </a:endParaRPr>
          </a:p>
        </p:txBody>
      </p:sp>
      <p:grpSp>
        <p:nvGrpSpPr>
          <p:cNvPr id="40" name="Groupe 48"/>
          <p:cNvGrpSpPr/>
          <p:nvPr/>
        </p:nvGrpSpPr>
        <p:grpSpPr>
          <a:xfrm>
            <a:off x="5049720" y="1913040"/>
            <a:ext cx="3277800" cy="2169720"/>
            <a:chOff x="5049720" y="1913040"/>
            <a:chExt cx="3277800" cy="2169720"/>
          </a:xfrm>
        </p:grpSpPr>
        <p:pic>
          <p:nvPicPr>
            <p:cNvPr id="41" name="Image 49" descr=""/>
            <p:cNvPicPr/>
            <p:nvPr/>
          </p:nvPicPr>
          <p:blipFill>
            <a:blip r:embed="rId4"/>
            <a:stretch/>
          </p:blipFill>
          <p:spPr>
            <a:xfrm>
              <a:off x="5144760" y="1992600"/>
              <a:ext cx="3182760" cy="209016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42" name="Rectangle 50"/>
            <p:cNvSpPr/>
            <p:nvPr/>
          </p:nvSpPr>
          <p:spPr>
            <a:xfrm>
              <a:off x="5049720" y="1913040"/>
              <a:ext cx="1779480" cy="2322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ffffff"/>
              </a:solidFill>
              <a:round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 algn="ctr">
                <a:lnSpc>
                  <a:spcPct val="100000"/>
                </a:lnSpc>
              </a:pPr>
              <a:endParaRPr b="0" lang="fr-FR" sz="1400" spc="-1" strike="noStrike">
                <a:solidFill>
                  <a:schemeClr val="lt1"/>
                </a:solidFill>
                <a:latin typeface="Nunito"/>
                <a:ea typeface="Arial"/>
              </a:endParaRPr>
            </a:p>
          </p:txBody>
        </p:sp>
      </p:grpSp>
      <p:pic>
        <p:nvPicPr>
          <p:cNvPr id="43" name="Image 51" descr=""/>
          <p:cNvPicPr/>
          <p:nvPr/>
        </p:nvPicPr>
        <p:blipFill>
          <a:blip r:embed="rId5"/>
          <a:srcRect l="0" t="59149" r="0" b="0"/>
          <a:stretch/>
        </p:blipFill>
        <p:spPr>
          <a:xfrm>
            <a:off x="6649200" y="4612680"/>
            <a:ext cx="1678320" cy="1080720"/>
          </a:xfrm>
          <a:prstGeom prst="rect">
            <a:avLst/>
          </a:prstGeom>
          <a:ln w="0">
            <a:noFill/>
          </a:ln>
        </p:spPr>
      </p:pic>
      <p:pic>
        <p:nvPicPr>
          <p:cNvPr id="44" name="Image 53" descr=""/>
          <p:cNvPicPr/>
          <p:nvPr/>
        </p:nvPicPr>
        <p:blipFill>
          <a:blip r:embed="rId6"/>
          <a:srcRect l="0" t="0" r="0" b="42633"/>
          <a:stretch/>
        </p:blipFill>
        <p:spPr>
          <a:xfrm>
            <a:off x="4849200" y="4389480"/>
            <a:ext cx="1678320" cy="151812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167;p27"/>
          <p:cNvSpPr/>
          <p:nvPr/>
        </p:nvSpPr>
        <p:spPr>
          <a:xfrm>
            <a:off x="0" y="2102400"/>
            <a:ext cx="360360" cy="2648880"/>
          </a:xfrm>
          <a:prstGeom prst="rect">
            <a:avLst/>
          </a:prstGeom>
          <a:solidFill>
            <a:srgbClr val="8fc2d9">
              <a:alpha val="58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defTabSz="914400">
              <a:lnSpc>
                <a:spcPct val="100000"/>
              </a:lnSpc>
            </a:pPr>
            <a:endParaRPr b="0" lang="fr-F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86040" y="0"/>
            <a:ext cx="5872680" cy="9601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ctr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fr-FR" sz="2800" spc="-1" strike="noStrike">
                <a:solidFill>
                  <a:schemeClr val="accent2"/>
                </a:solidFill>
                <a:latin typeface="Nunito Bold"/>
                <a:ea typeface="Livvic"/>
              </a:rPr>
              <a:t>Prévention 2025</a:t>
            </a:r>
            <a:endParaRPr b="0" lang="fr-FR" sz="28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47" name="Image 2" descr=""/>
          <p:cNvPicPr/>
          <p:nvPr/>
        </p:nvPicPr>
        <p:blipFill>
          <a:blip r:embed="rId1"/>
          <a:stretch/>
        </p:blipFill>
        <p:spPr>
          <a:xfrm>
            <a:off x="2791800" y="2396520"/>
            <a:ext cx="1252440" cy="1230480"/>
          </a:xfrm>
          <a:prstGeom prst="rect">
            <a:avLst/>
          </a:prstGeom>
          <a:ln w="0">
            <a:noFill/>
          </a:ln>
        </p:spPr>
      </p:pic>
      <p:pic>
        <p:nvPicPr>
          <p:cNvPr id="48" name="Image 18" descr=""/>
          <p:cNvPicPr/>
          <p:nvPr/>
        </p:nvPicPr>
        <p:blipFill>
          <a:blip r:embed="rId2"/>
          <a:stretch/>
        </p:blipFill>
        <p:spPr>
          <a:xfrm>
            <a:off x="2822760" y="3762720"/>
            <a:ext cx="1190160" cy="1380600"/>
          </a:xfrm>
          <a:prstGeom prst="rect">
            <a:avLst/>
          </a:prstGeom>
          <a:ln w="0">
            <a:noFill/>
          </a:ln>
        </p:spPr>
      </p:pic>
      <p:sp>
        <p:nvSpPr>
          <p:cNvPr id="49" name="ZoneTexte 26"/>
          <p:cNvSpPr/>
          <p:nvPr/>
        </p:nvSpPr>
        <p:spPr>
          <a:xfrm>
            <a:off x="392400" y="1040040"/>
            <a:ext cx="5259960" cy="370080"/>
          </a:xfrm>
          <a:prstGeom prst="roundRect">
            <a:avLst>
              <a:gd name="adj" fmla="val 16667"/>
            </a:avLst>
          </a:prstGeom>
          <a:solidFill>
            <a:srgbClr val="2bba97"/>
          </a:solidFill>
          <a:ln>
            <a:solidFill>
              <a:srgbClr val="ffffff"/>
            </a:solidFill>
            <a:rou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/>
        </p:style>
        <p:txBody>
          <a:bodyPr lIns="90000" rIns="90000" tIns="45000" bIns="45000" anchor="t">
            <a:spAutoFit/>
          </a:bodyPr>
          <a:p>
            <a:pPr algn="ctr" defTabSz="685800">
              <a:lnSpc>
                <a:spcPct val="100000"/>
              </a:lnSpc>
              <a:spcBef>
                <a:spcPts val="320"/>
              </a:spcBef>
            </a:pPr>
            <a:r>
              <a:rPr b="1" lang="fr-FR" sz="1600" spc="-1" strike="noStrike">
                <a:solidFill>
                  <a:schemeClr val="lt1"/>
                </a:solidFill>
                <a:latin typeface="Nunito"/>
              </a:rPr>
              <a:t>Volet compostage et déchets alimentaires</a:t>
            </a:r>
            <a:endParaRPr b="0" lang="fr-FR" sz="1600" spc="-1" strike="noStrike">
              <a:solidFill>
                <a:srgbClr val="ffffff"/>
              </a:solidFill>
              <a:latin typeface="Calibri"/>
            </a:endParaRPr>
          </a:p>
        </p:txBody>
      </p:sp>
      <p:pic>
        <p:nvPicPr>
          <p:cNvPr id="50" name="Image 28" descr=""/>
          <p:cNvPicPr/>
          <p:nvPr/>
        </p:nvPicPr>
        <p:blipFill>
          <a:blip r:embed="rId3"/>
          <a:stretch/>
        </p:blipFill>
        <p:spPr>
          <a:xfrm>
            <a:off x="2826000" y="5332320"/>
            <a:ext cx="1232280" cy="1031040"/>
          </a:xfrm>
          <a:prstGeom prst="rect">
            <a:avLst/>
          </a:prstGeom>
          <a:ln w="0">
            <a:noFill/>
          </a:ln>
        </p:spPr>
      </p:pic>
      <p:sp>
        <p:nvSpPr>
          <p:cNvPr id="51" name="ZoneTexte 29"/>
          <p:cNvSpPr/>
          <p:nvPr/>
        </p:nvSpPr>
        <p:spPr>
          <a:xfrm>
            <a:off x="5940000" y="2347560"/>
            <a:ext cx="2427840" cy="1096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1" lang="fr-FR" sz="2400" spc="-1" strike="noStrike">
                <a:solidFill>
                  <a:srgbClr val="e67c08"/>
                </a:solidFill>
                <a:latin typeface="Nunito"/>
                <a:ea typeface="Arial"/>
              </a:rPr>
              <a:t>387</a:t>
            </a:r>
            <a:r>
              <a:rPr b="1" lang="fr-FR" sz="1600" spc="-1" strike="noStrike">
                <a:solidFill>
                  <a:srgbClr val="e67c08"/>
                </a:solidFill>
                <a:latin typeface="Nunito"/>
                <a:ea typeface="Arial"/>
              </a:rPr>
              <a:t> </a:t>
            </a:r>
            <a:endParaRPr b="0" lang="fr-FR" sz="16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</a:pPr>
            <a:r>
              <a:rPr b="1" lang="fr-FR" sz="1400" spc="-1" strike="noStrike">
                <a:solidFill>
                  <a:srgbClr val="e67c08"/>
                </a:solidFill>
                <a:latin typeface="Nunito"/>
                <a:ea typeface="Arial"/>
              </a:rPr>
              <a:t>points de collecte déchets alimentaires en place</a:t>
            </a:r>
            <a:endParaRPr b="0" lang="fr-FR" sz="1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2" name="ZoneTexte 31"/>
          <p:cNvSpPr/>
          <p:nvPr/>
        </p:nvSpPr>
        <p:spPr>
          <a:xfrm>
            <a:off x="1320840" y="2493360"/>
            <a:ext cx="1700640" cy="88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1" lang="fr-FR" sz="2400" spc="-1" strike="noStrike">
                <a:solidFill>
                  <a:srgbClr val="e67c08"/>
                </a:solidFill>
                <a:latin typeface="Nunito"/>
                <a:ea typeface="Arial"/>
              </a:rPr>
              <a:t>15 782</a:t>
            </a:r>
            <a:endParaRPr b="0" lang="fr-FR" sz="24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</a:pPr>
            <a:r>
              <a:rPr b="1" lang="fr-FR" sz="1400" spc="-1" strike="noStrike">
                <a:solidFill>
                  <a:srgbClr val="e67c08"/>
                </a:solidFill>
                <a:latin typeface="Nunito"/>
                <a:ea typeface="Arial"/>
              </a:rPr>
              <a:t>composteurs distribués</a:t>
            </a:r>
            <a:endParaRPr b="0" lang="fr-FR" sz="1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3" name="ZoneTexte 33"/>
          <p:cNvSpPr/>
          <p:nvPr/>
        </p:nvSpPr>
        <p:spPr>
          <a:xfrm>
            <a:off x="490320" y="1650960"/>
            <a:ext cx="4543560" cy="334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1" lang="fr-FR" sz="1600" spc="-1" strike="noStrike">
                <a:solidFill>
                  <a:schemeClr val="accent2">
                    <a:lumMod val="75000"/>
                  </a:schemeClr>
                </a:solidFill>
                <a:latin typeface="Nunito"/>
                <a:ea typeface="Arial"/>
              </a:rPr>
              <a:t>Bilan des 3 années de déploiement</a:t>
            </a:r>
            <a:endParaRPr b="0" lang="fr-FR" sz="16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54" name="Image 36" descr=""/>
          <p:cNvPicPr/>
          <p:nvPr/>
        </p:nvPicPr>
        <p:blipFill>
          <a:blip r:embed="rId4"/>
          <a:stretch/>
        </p:blipFill>
        <p:spPr>
          <a:xfrm>
            <a:off x="407520" y="2476440"/>
            <a:ext cx="826560" cy="948600"/>
          </a:xfrm>
          <a:prstGeom prst="rect">
            <a:avLst/>
          </a:prstGeom>
          <a:ln w="0">
            <a:noFill/>
          </a:ln>
        </p:spPr>
      </p:pic>
      <p:sp>
        <p:nvSpPr>
          <p:cNvPr id="55" name="ZoneTexte 38"/>
          <p:cNvSpPr/>
          <p:nvPr/>
        </p:nvSpPr>
        <p:spPr>
          <a:xfrm>
            <a:off x="1389960" y="3912840"/>
            <a:ext cx="1549080" cy="88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1" lang="fr-FR" sz="2400" spc="-1" strike="noStrike">
                <a:solidFill>
                  <a:srgbClr val="e67c08"/>
                </a:solidFill>
                <a:latin typeface="Nunito"/>
                <a:ea typeface="Arial"/>
              </a:rPr>
              <a:t>33 013</a:t>
            </a:r>
            <a:endParaRPr b="0" lang="fr-FR" sz="24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</a:pPr>
            <a:r>
              <a:rPr b="1" lang="fr-FR" sz="1400" spc="-1" strike="noStrike">
                <a:solidFill>
                  <a:srgbClr val="e67c08"/>
                </a:solidFill>
                <a:latin typeface="Nunito"/>
                <a:ea typeface="Arial"/>
              </a:rPr>
              <a:t>Bio-seaux et sacs fournis</a:t>
            </a:r>
            <a:endParaRPr b="0" lang="fr-FR" sz="1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6" name="ZoneTexte 40"/>
          <p:cNvSpPr/>
          <p:nvPr/>
        </p:nvSpPr>
        <p:spPr>
          <a:xfrm>
            <a:off x="5940000" y="5340600"/>
            <a:ext cx="1994760" cy="669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1" lang="fr-FR" sz="2400" spc="-1" strike="noStrike">
                <a:solidFill>
                  <a:srgbClr val="e67c08"/>
                </a:solidFill>
                <a:latin typeface="Nunito"/>
                <a:ea typeface="Arial"/>
              </a:rPr>
              <a:t>52%</a:t>
            </a:r>
            <a:r>
              <a:rPr b="1" lang="fr-FR" sz="1600" spc="-1" strike="noStrike">
                <a:solidFill>
                  <a:srgbClr val="e67c08"/>
                </a:solidFill>
                <a:latin typeface="Nunito"/>
                <a:ea typeface="Arial"/>
              </a:rPr>
              <a:t> </a:t>
            </a:r>
            <a:endParaRPr b="0" lang="fr-FR" sz="16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</a:pPr>
            <a:r>
              <a:rPr b="1" lang="fr-FR" sz="1400" spc="-1" strike="noStrike">
                <a:solidFill>
                  <a:srgbClr val="e67c08"/>
                </a:solidFill>
                <a:latin typeface="Nunito"/>
                <a:ea typeface="Arial"/>
              </a:rPr>
              <a:t>taux de remplissage</a:t>
            </a:r>
            <a:endParaRPr b="0" lang="fr-FR" sz="1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7" name="ZoneTexte 42"/>
          <p:cNvSpPr/>
          <p:nvPr/>
        </p:nvSpPr>
        <p:spPr>
          <a:xfrm>
            <a:off x="5940000" y="3827880"/>
            <a:ext cx="2194920" cy="8830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1" lang="fr-FR" sz="2400" spc="-1" strike="noStrike">
                <a:solidFill>
                  <a:srgbClr val="e67c08"/>
                </a:solidFill>
                <a:latin typeface="Nunito"/>
                <a:ea typeface="Arial"/>
              </a:rPr>
              <a:t>641</a:t>
            </a:r>
            <a:endParaRPr b="0" lang="fr-FR" sz="24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</a:pPr>
            <a:r>
              <a:rPr b="1" lang="fr-FR" sz="1400" spc="-1" strike="noStrike">
                <a:solidFill>
                  <a:srgbClr val="e67c08"/>
                </a:solidFill>
                <a:latin typeface="Nunito"/>
                <a:ea typeface="Arial"/>
              </a:rPr>
              <a:t>tonnes collectées sur les PCDA en 2025</a:t>
            </a:r>
            <a:endParaRPr b="0" lang="fr-FR" sz="14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58" name="Image 44" descr=""/>
          <p:cNvPicPr/>
          <p:nvPr/>
        </p:nvPicPr>
        <p:blipFill>
          <a:blip r:embed="rId5"/>
          <a:stretch/>
        </p:blipFill>
        <p:spPr>
          <a:xfrm>
            <a:off x="4461120" y="1684080"/>
            <a:ext cx="3749760" cy="425520"/>
          </a:xfrm>
          <a:prstGeom prst="rect">
            <a:avLst/>
          </a:prstGeom>
          <a:ln w="0">
            <a:noFill/>
          </a:ln>
        </p:spPr>
      </p:pic>
      <p:pic>
        <p:nvPicPr>
          <p:cNvPr id="59" name="Image 3" descr=""/>
          <p:cNvPicPr/>
          <p:nvPr/>
        </p:nvPicPr>
        <p:blipFill>
          <a:blip r:embed="rId6"/>
          <a:stretch/>
        </p:blipFill>
        <p:spPr>
          <a:xfrm>
            <a:off x="4917240" y="2426040"/>
            <a:ext cx="774720" cy="12009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167;p27"/>
          <p:cNvSpPr/>
          <p:nvPr/>
        </p:nvSpPr>
        <p:spPr>
          <a:xfrm>
            <a:off x="0" y="2102400"/>
            <a:ext cx="360360" cy="2648880"/>
          </a:xfrm>
          <a:prstGeom prst="rect">
            <a:avLst/>
          </a:prstGeom>
          <a:solidFill>
            <a:srgbClr val="8fc2d9">
              <a:alpha val="58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defTabSz="914400">
              <a:lnSpc>
                <a:spcPct val="100000"/>
              </a:lnSpc>
            </a:pPr>
            <a:endParaRPr b="0" lang="fr-F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79920" y="-104760"/>
            <a:ext cx="5289120" cy="9601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ctr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fr-FR" sz="2800" spc="-1" strike="noStrike">
                <a:solidFill>
                  <a:schemeClr val="accent2"/>
                </a:solidFill>
                <a:latin typeface="Nunito Bold"/>
                <a:ea typeface="Livvic"/>
              </a:rPr>
              <a:t>Collecte et traitement 2025</a:t>
            </a:r>
            <a:endParaRPr b="0" lang="fr-FR" sz="2800" spc="-1" strike="noStrike">
              <a:solidFill>
                <a:srgbClr val="000000"/>
              </a:solidFill>
              <a:latin typeface="Calibri"/>
            </a:endParaRPr>
          </a:p>
        </p:txBody>
      </p:sp>
      <p:grpSp>
        <p:nvGrpSpPr>
          <p:cNvPr id="62" name="Groupe 50"/>
          <p:cNvGrpSpPr/>
          <p:nvPr/>
        </p:nvGrpSpPr>
        <p:grpSpPr>
          <a:xfrm>
            <a:off x="2540880" y="874440"/>
            <a:ext cx="3092760" cy="5073120"/>
            <a:chOff x="2540880" y="874440"/>
            <a:chExt cx="3092760" cy="5073120"/>
          </a:xfrm>
        </p:grpSpPr>
        <p:pic>
          <p:nvPicPr>
            <p:cNvPr id="63" name="Image 7" descr=""/>
            <p:cNvPicPr/>
            <p:nvPr/>
          </p:nvPicPr>
          <p:blipFill>
            <a:blip r:embed="rId1"/>
            <a:stretch/>
          </p:blipFill>
          <p:spPr>
            <a:xfrm>
              <a:off x="2540880" y="874440"/>
              <a:ext cx="3092760" cy="507312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64" name="Rectangle : coins arrondis 15"/>
            <p:cNvSpPr/>
            <p:nvPr/>
          </p:nvSpPr>
          <p:spPr>
            <a:xfrm>
              <a:off x="5020920" y="2165400"/>
              <a:ext cx="430560" cy="3676320"/>
            </a:xfrm>
            <a:prstGeom prst="roundRect">
              <a:avLst>
                <a:gd name="adj" fmla="val 16667"/>
              </a:avLst>
            </a:prstGeom>
            <a:noFill/>
            <a:ln>
              <a:solidFill>
                <a:srgbClr val="e67c08"/>
              </a:solidFill>
              <a:round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 algn="ctr">
                <a:lnSpc>
                  <a:spcPct val="100000"/>
                </a:lnSpc>
              </a:pPr>
              <a:endParaRPr b="0" lang="fr-FR" sz="1400" spc="-1" strike="noStrike">
                <a:solidFill>
                  <a:schemeClr val="lt1"/>
                </a:solidFill>
                <a:latin typeface="Nunito"/>
                <a:ea typeface="Arial"/>
              </a:endParaRPr>
            </a:p>
          </p:txBody>
        </p:sp>
        <p:sp>
          <p:nvSpPr>
            <p:cNvPr id="65" name="ZoneTexte 32"/>
            <p:cNvSpPr/>
            <p:nvPr/>
          </p:nvSpPr>
          <p:spPr>
            <a:xfrm>
              <a:off x="4951080" y="1779480"/>
              <a:ext cx="666720" cy="24300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spAutoFit/>
            </a:bodyPr>
            <a:p>
              <a:pPr>
                <a:lnSpc>
                  <a:spcPct val="100000"/>
                </a:lnSpc>
              </a:pPr>
              <a:r>
                <a:rPr b="1" i="1" lang="fr-FR" sz="1000" spc="-1" strike="noStrike">
                  <a:solidFill>
                    <a:srgbClr val="e67c08"/>
                  </a:solidFill>
                  <a:latin typeface="Nunito"/>
                  <a:ea typeface="Arial"/>
                </a:rPr>
                <a:t>+13%</a:t>
              </a:r>
              <a:endParaRPr b="0" lang="fr-FR" sz="1000" spc="-1" strike="noStrike">
                <a:solidFill>
                  <a:srgbClr val="000000"/>
                </a:solidFill>
                <a:latin typeface="Calibri"/>
              </a:endParaRPr>
            </a:p>
          </p:txBody>
        </p:sp>
      </p:grpSp>
      <p:grpSp>
        <p:nvGrpSpPr>
          <p:cNvPr id="66" name="Groupe 51"/>
          <p:cNvGrpSpPr/>
          <p:nvPr/>
        </p:nvGrpSpPr>
        <p:grpSpPr>
          <a:xfrm>
            <a:off x="5687280" y="882360"/>
            <a:ext cx="3025800" cy="5465880"/>
            <a:chOff x="5687280" y="882360"/>
            <a:chExt cx="3025800" cy="5465880"/>
          </a:xfrm>
        </p:grpSpPr>
        <p:pic>
          <p:nvPicPr>
            <p:cNvPr id="67" name="Image 11" descr=""/>
            <p:cNvPicPr/>
            <p:nvPr/>
          </p:nvPicPr>
          <p:blipFill>
            <a:blip r:embed="rId2"/>
            <a:stretch/>
          </p:blipFill>
          <p:spPr>
            <a:xfrm>
              <a:off x="5687280" y="882360"/>
              <a:ext cx="3025800" cy="546588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68" name="Rectangle : coins arrondis 19"/>
            <p:cNvSpPr/>
            <p:nvPr/>
          </p:nvSpPr>
          <p:spPr>
            <a:xfrm>
              <a:off x="7909920" y="2457720"/>
              <a:ext cx="367200" cy="3278160"/>
            </a:xfrm>
            <a:prstGeom prst="roundRect">
              <a:avLst>
                <a:gd name="adj" fmla="val 16667"/>
              </a:avLst>
            </a:prstGeom>
            <a:noFill/>
            <a:ln>
              <a:solidFill>
                <a:srgbClr val="e67c08"/>
              </a:solidFill>
              <a:round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/>
          </p:style>
          <p:txBody>
            <a:bodyPr lIns="90000" rIns="90000" tIns="45000" bIns="45000" anchor="ctr">
              <a:noAutofit/>
            </a:bodyPr>
            <a:p>
              <a:pPr algn="ctr">
                <a:lnSpc>
                  <a:spcPct val="100000"/>
                </a:lnSpc>
              </a:pPr>
              <a:endParaRPr b="0" lang="fr-FR" sz="1400" spc="-1" strike="noStrike">
                <a:solidFill>
                  <a:schemeClr val="lt1"/>
                </a:solidFill>
                <a:latin typeface="Nunito"/>
                <a:ea typeface="Arial"/>
              </a:endParaRPr>
            </a:p>
          </p:txBody>
        </p:sp>
        <p:sp>
          <p:nvSpPr>
            <p:cNvPr id="69" name="ZoneTexte 34"/>
            <p:cNvSpPr/>
            <p:nvPr/>
          </p:nvSpPr>
          <p:spPr>
            <a:xfrm>
              <a:off x="7857720" y="2084040"/>
              <a:ext cx="695520" cy="24300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spAutoFit/>
            </a:bodyPr>
            <a:p>
              <a:pPr>
                <a:lnSpc>
                  <a:spcPct val="100000"/>
                </a:lnSpc>
              </a:pPr>
              <a:r>
                <a:rPr b="1" i="1" lang="fr-FR" sz="1000" spc="-1" strike="noStrike">
                  <a:solidFill>
                    <a:srgbClr val="e67c08"/>
                  </a:solidFill>
                  <a:latin typeface="Nunito"/>
                  <a:ea typeface="Arial"/>
                </a:rPr>
                <a:t>-5%</a:t>
              </a:r>
              <a:endParaRPr b="0" lang="fr-FR" sz="1000" spc="-1" strike="noStrike">
                <a:solidFill>
                  <a:srgbClr val="000000"/>
                </a:solidFill>
                <a:latin typeface="Calibri"/>
              </a:endParaRPr>
            </a:p>
          </p:txBody>
        </p:sp>
      </p:grpSp>
      <p:grpSp>
        <p:nvGrpSpPr>
          <p:cNvPr id="70" name="Groupe 49"/>
          <p:cNvGrpSpPr/>
          <p:nvPr/>
        </p:nvGrpSpPr>
        <p:grpSpPr>
          <a:xfrm>
            <a:off x="404280" y="725400"/>
            <a:ext cx="2239560" cy="5899320"/>
            <a:chOff x="404280" y="725400"/>
            <a:chExt cx="2239560" cy="5899320"/>
          </a:xfrm>
        </p:grpSpPr>
        <p:pic>
          <p:nvPicPr>
            <p:cNvPr id="71" name="Image 4" descr=""/>
            <p:cNvPicPr/>
            <p:nvPr/>
          </p:nvPicPr>
          <p:blipFill>
            <a:blip r:embed="rId3"/>
            <a:stretch/>
          </p:blipFill>
          <p:spPr>
            <a:xfrm>
              <a:off x="404280" y="725400"/>
              <a:ext cx="1762200" cy="374760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72" name="Image 14" descr=""/>
            <p:cNvPicPr/>
            <p:nvPr/>
          </p:nvPicPr>
          <p:blipFill>
            <a:blip r:embed="rId4"/>
            <a:srcRect l="0" t="60908" r="21156" b="0"/>
            <a:stretch/>
          </p:blipFill>
          <p:spPr>
            <a:xfrm>
              <a:off x="404280" y="5676480"/>
              <a:ext cx="1762200" cy="94824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73" name="Image 2" descr=""/>
            <p:cNvPicPr/>
            <p:nvPr/>
          </p:nvPicPr>
          <p:blipFill>
            <a:blip r:embed="rId5"/>
            <a:srcRect l="0" t="0" r="0" b="47411"/>
            <a:stretch/>
          </p:blipFill>
          <p:spPr>
            <a:xfrm>
              <a:off x="404280" y="4475520"/>
              <a:ext cx="1762200" cy="100512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74" name="ZoneTexte 20"/>
            <p:cNvSpPr/>
            <p:nvPr/>
          </p:nvSpPr>
          <p:spPr>
            <a:xfrm>
              <a:off x="1497240" y="1641960"/>
              <a:ext cx="610200" cy="1969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spAutoFit/>
            </a:bodyPr>
            <a:p>
              <a:pPr>
                <a:lnSpc>
                  <a:spcPct val="100000"/>
                </a:lnSpc>
              </a:pPr>
              <a:r>
                <a:rPr b="1" i="1" lang="fr-FR" sz="700" spc="-1" strike="noStrike">
                  <a:solidFill>
                    <a:srgbClr val="2bba97"/>
                  </a:solidFill>
                  <a:latin typeface="Nunito"/>
                  <a:ea typeface="Arial"/>
                </a:rPr>
                <a:t>(-16%)</a:t>
              </a:r>
              <a:endParaRPr b="0" lang="fr-FR" sz="700" spc="-1" strike="noStrike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75" name="ZoneTexte 22"/>
            <p:cNvSpPr/>
            <p:nvPr/>
          </p:nvSpPr>
          <p:spPr>
            <a:xfrm>
              <a:off x="1422000" y="2866320"/>
              <a:ext cx="610200" cy="1969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spAutoFit/>
            </a:bodyPr>
            <a:p>
              <a:pPr>
                <a:lnSpc>
                  <a:spcPct val="100000"/>
                </a:lnSpc>
              </a:pPr>
              <a:r>
                <a:rPr b="1" i="1" lang="fr-FR" sz="700" spc="-1" strike="noStrike">
                  <a:solidFill>
                    <a:srgbClr val="2bba97"/>
                  </a:solidFill>
                  <a:latin typeface="Nunito"/>
                  <a:ea typeface="Arial"/>
                </a:rPr>
                <a:t>(+7%)</a:t>
              </a:r>
              <a:endParaRPr b="0" lang="fr-FR" sz="700" spc="-1" strike="noStrike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76" name="ZoneTexte 24"/>
            <p:cNvSpPr/>
            <p:nvPr/>
          </p:nvSpPr>
          <p:spPr>
            <a:xfrm>
              <a:off x="1422000" y="4194360"/>
              <a:ext cx="610200" cy="1969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spAutoFit/>
            </a:bodyPr>
            <a:p>
              <a:pPr>
                <a:lnSpc>
                  <a:spcPct val="100000"/>
                </a:lnSpc>
              </a:pPr>
              <a:r>
                <a:rPr b="1" i="1" lang="fr-FR" sz="700" spc="-1" strike="noStrike">
                  <a:solidFill>
                    <a:srgbClr val="2bba97"/>
                  </a:solidFill>
                  <a:latin typeface="Nunito"/>
                  <a:ea typeface="Arial"/>
                </a:rPr>
                <a:t>(-3%)</a:t>
              </a:r>
              <a:endParaRPr b="0" lang="fr-FR" sz="700" spc="-1" strike="noStrike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77" name="ZoneTexte 26"/>
            <p:cNvSpPr/>
            <p:nvPr/>
          </p:nvSpPr>
          <p:spPr>
            <a:xfrm>
              <a:off x="1016280" y="5292000"/>
              <a:ext cx="629280" cy="1969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spAutoFit/>
            </a:bodyPr>
            <a:p>
              <a:pPr>
                <a:lnSpc>
                  <a:spcPct val="100000"/>
                </a:lnSpc>
              </a:pPr>
              <a:r>
                <a:rPr b="1" i="1" lang="fr-FR" sz="700" spc="-1" strike="noStrike">
                  <a:solidFill>
                    <a:srgbClr val="2bba97"/>
                  </a:solidFill>
                  <a:latin typeface="Nunito"/>
                  <a:ea typeface="Arial"/>
                </a:rPr>
                <a:t>(+11%)</a:t>
              </a:r>
              <a:endParaRPr b="0" lang="fr-FR" sz="700" spc="-1" strike="noStrike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78" name="ZoneTexte 28"/>
            <p:cNvSpPr/>
            <p:nvPr/>
          </p:nvSpPr>
          <p:spPr>
            <a:xfrm>
              <a:off x="1540080" y="6319080"/>
              <a:ext cx="696600" cy="1969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spAutoFit/>
            </a:bodyPr>
            <a:p>
              <a:pPr>
                <a:lnSpc>
                  <a:spcPct val="100000"/>
                </a:lnSpc>
              </a:pPr>
              <a:r>
                <a:rPr b="1" i="1" lang="fr-FR" sz="700" spc="-1" strike="noStrike">
                  <a:solidFill>
                    <a:srgbClr val="2bba97"/>
                  </a:solidFill>
                  <a:latin typeface="Nunito"/>
                  <a:ea typeface="Arial"/>
                </a:rPr>
                <a:t>(+0.1%)</a:t>
              </a:r>
              <a:endParaRPr b="0" lang="fr-FR" sz="700" spc="-1" strike="noStrike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79" name="ZoneTexte 30"/>
            <p:cNvSpPr/>
            <p:nvPr/>
          </p:nvSpPr>
          <p:spPr>
            <a:xfrm>
              <a:off x="1883160" y="5262840"/>
              <a:ext cx="629280" cy="1969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spAutoFit/>
            </a:bodyPr>
            <a:p>
              <a:pPr>
                <a:lnSpc>
                  <a:spcPct val="100000"/>
                </a:lnSpc>
              </a:pPr>
              <a:r>
                <a:rPr b="1" i="1" lang="fr-FR" sz="700" spc="-1" strike="noStrike">
                  <a:solidFill>
                    <a:srgbClr val="2bba97"/>
                  </a:solidFill>
                  <a:latin typeface="Nunito"/>
                  <a:ea typeface="Arial"/>
                </a:rPr>
                <a:t>(-4%)</a:t>
              </a:r>
              <a:endParaRPr b="0" lang="fr-FR" sz="700" spc="-1" strike="noStrike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80" name="ZoneTexte 36"/>
            <p:cNvSpPr/>
            <p:nvPr/>
          </p:nvSpPr>
          <p:spPr>
            <a:xfrm>
              <a:off x="1390680" y="1329120"/>
              <a:ext cx="711000" cy="1969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spAutoFit/>
            </a:bodyPr>
            <a:p>
              <a:pPr>
                <a:lnSpc>
                  <a:spcPct val="100000"/>
                </a:lnSpc>
              </a:pPr>
              <a:r>
                <a:rPr b="1" i="1" lang="fr-FR" sz="700" spc="-1" strike="noStrike">
                  <a:solidFill>
                    <a:srgbClr val="130d0e"/>
                  </a:solidFill>
                  <a:latin typeface="Nunito"/>
                  <a:ea typeface="Arial"/>
                </a:rPr>
                <a:t>(-0.4%)</a:t>
              </a:r>
              <a:endParaRPr b="0" lang="fr-FR" sz="700" spc="-1" strike="noStrike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81" name="ZoneTexte 38"/>
            <p:cNvSpPr/>
            <p:nvPr/>
          </p:nvSpPr>
          <p:spPr>
            <a:xfrm>
              <a:off x="1312560" y="2567520"/>
              <a:ext cx="711000" cy="1969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spAutoFit/>
            </a:bodyPr>
            <a:p>
              <a:pPr>
                <a:lnSpc>
                  <a:spcPct val="100000"/>
                </a:lnSpc>
              </a:pPr>
              <a:r>
                <a:rPr b="1" i="1" lang="fr-FR" sz="700" spc="-1" strike="noStrike">
                  <a:solidFill>
                    <a:srgbClr val="130d0e"/>
                  </a:solidFill>
                  <a:latin typeface="Nunito"/>
                  <a:ea typeface="Arial"/>
                </a:rPr>
                <a:t>(+27%)</a:t>
              </a:r>
              <a:endParaRPr b="0" lang="fr-FR" sz="700" spc="-1" strike="noStrike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82" name="ZoneTexte 40"/>
            <p:cNvSpPr/>
            <p:nvPr/>
          </p:nvSpPr>
          <p:spPr>
            <a:xfrm>
              <a:off x="1312560" y="3895200"/>
              <a:ext cx="711000" cy="1969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spAutoFit/>
            </a:bodyPr>
            <a:p>
              <a:pPr>
                <a:lnSpc>
                  <a:spcPct val="100000"/>
                </a:lnSpc>
              </a:pPr>
              <a:r>
                <a:rPr b="1" i="1" lang="fr-FR" sz="700" spc="-1" strike="noStrike">
                  <a:solidFill>
                    <a:srgbClr val="130d0e"/>
                  </a:solidFill>
                  <a:latin typeface="Nunito"/>
                  <a:ea typeface="Arial"/>
                </a:rPr>
                <a:t>(+15%)</a:t>
              </a:r>
              <a:endParaRPr b="0" lang="fr-FR" sz="700" spc="-1" strike="noStrike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83" name="ZoneTexte 42"/>
            <p:cNvSpPr/>
            <p:nvPr/>
          </p:nvSpPr>
          <p:spPr>
            <a:xfrm>
              <a:off x="986040" y="5023080"/>
              <a:ext cx="711000" cy="1969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spAutoFit/>
            </a:bodyPr>
            <a:p>
              <a:pPr>
                <a:lnSpc>
                  <a:spcPct val="100000"/>
                </a:lnSpc>
              </a:pPr>
              <a:r>
                <a:rPr b="1" i="1" lang="fr-FR" sz="700" spc="-1" strike="noStrike">
                  <a:solidFill>
                    <a:srgbClr val="130d0e"/>
                  </a:solidFill>
                  <a:latin typeface="Nunito"/>
                  <a:ea typeface="Arial"/>
                </a:rPr>
                <a:t>(+32%)</a:t>
              </a:r>
              <a:endParaRPr b="0" lang="fr-FR" sz="700" spc="-1" strike="noStrike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84" name="ZoneTexte 44"/>
            <p:cNvSpPr/>
            <p:nvPr/>
          </p:nvSpPr>
          <p:spPr>
            <a:xfrm>
              <a:off x="1932840" y="5002200"/>
              <a:ext cx="711000" cy="1969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spAutoFit/>
            </a:bodyPr>
            <a:p>
              <a:pPr>
                <a:lnSpc>
                  <a:spcPct val="100000"/>
                </a:lnSpc>
              </a:pPr>
              <a:r>
                <a:rPr b="1" i="1" lang="fr-FR" sz="700" spc="-1" strike="noStrike">
                  <a:solidFill>
                    <a:srgbClr val="130d0e"/>
                  </a:solidFill>
                  <a:latin typeface="Nunito"/>
                  <a:ea typeface="Arial"/>
                </a:rPr>
                <a:t>(+14%)</a:t>
              </a:r>
              <a:endParaRPr b="0" lang="fr-FR" sz="700" spc="-1" strike="noStrike">
                <a:solidFill>
                  <a:srgbClr val="000000"/>
                </a:solidFill>
                <a:latin typeface="Calibri"/>
              </a:endParaRPr>
            </a:p>
          </p:txBody>
        </p:sp>
        <p:sp>
          <p:nvSpPr>
            <p:cNvPr id="85" name="ZoneTexte 46"/>
            <p:cNvSpPr/>
            <p:nvPr/>
          </p:nvSpPr>
          <p:spPr>
            <a:xfrm>
              <a:off x="1459440" y="6084000"/>
              <a:ext cx="711000" cy="1969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spAutoFit/>
            </a:bodyPr>
            <a:p>
              <a:pPr>
                <a:lnSpc>
                  <a:spcPct val="100000"/>
                </a:lnSpc>
              </a:pPr>
              <a:r>
                <a:rPr b="1" i="1" lang="fr-FR" sz="700" spc="-1" strike="noStrike">
                  <a:solidFill>
                    <a:srgbClr val="130d0e"/>
                  </a:solidFill>
                  <a:latin typeface="Nunito"/>
                  <a:ea typeface="Arial"/>
                </a:rPr>
                <a:t>(+19%)</a:t>
              </a:r>
              <a:endParaRPr b="0" lang="fr-FR" sz="700" spc="-1" strike="noStrike">
                <a:solidFill>
                  <a:srgbClr val="000000"/>
                </a:solidFill>
                <a:latin typeface="Calibri"/>
              </a:endParaRPr>
            </a:p>
          </p:txBody>
        </p:sp>
      </p:grp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167;p27"/>
          <p:cNvSpPr/>
          <p:nvPr/>
        </p:nvSpPr>
        <p:spPr>
          <a:xfrm>
            <a:off x="0" y="2102400"/>
            <a:ext cx="360360" cy="2648880"/>
          </a:xfrm>
          <a:prstGeom prst="rect">
            <a:avLst/>
          </a:prstGeom>
          <a:solidFill>
            <a:srgbClr val="8fc2d9">
              <a:alpha val="58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defTabSz="914400">
              <a:lnSpc>
                <a:spcPct val="100000"/>
              </a:lnSpc>
            </a:pPr>
            <a:endParaRPr b="0" lang="fr-F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86040" y="0"/>
            <a:ext cx="5872680" cy="960120"/>
          </a:xfrm>
          <a:prstGeom prst="rect">
            <a:avLst/>
          </a:prstGeom>
          <a:noFill/>
          <a:ln w="0">
            <a:noFill/>
          </a:ln>
        </p:spPr>
        <p:txBody>
          <a:bodyPr lIns="91440" rIns="91440" tIns="91440" bIns="91440" anchor="ctr">
            <a:noAutofit/>
          </a:bodyPr>
          <a:p>
            <a:pPr indent="0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fr-FR" sz="2800" spc="-1" strike="noStrike">
                <a:solidFill>
                  <a:schemeClr val="accent2"/>
                </a:solidFill>
                <a:latin typeface="Nunito Bold"/>
                <a:ea typeface="Livvic"/>
              </a:rPr>
              <a:t>Collecte et traitement 2025</a:t>
            </a:r>
            <a:endParaRPr b="0" lang="fr-FR" sz="28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88" name="Image 5" descr=""/>
          <p:cNvPicPr/>
          <p:nvPr/>
        </p:nvPicPr>
        <p:blipFill>
          <a:blip r:embed="rId1"/>
          <a:stretch/>
        </p:blipFill>
        <p:spPr>
          <a:xfrm>
            <a:off x="362160" y="2410920"/>
            <a:ext cx="4822200" cy="2338920"/>
          </a:xfrm>
          <a:prstGeom prst="rect">
            <a:avLst/>
          </a:prstGeom>
          <a:ln w="0">
            <a:noFill/>
          </a:ln>
        </p:spPr>
      </p:pic>
      <p:pic>
        <p:nvPicPr>
          <p:cNvPr id="89" name="Image 7" descr=""/>
          <p:cNvPicPr/>
          <p:nvPr/>
        </p:nvPicPr>
        <p:blipFill>
          <a:blip r:embed="rId2"/>
          <a:srcRect l="0" t="0" r="0" b="6212"/>
          <a:stretch/>
        </p:blipFill>
        <p:spPr>
          <a:xfrm>
            <a:off x="362160" y="4780440"/>
            <a:ext cx="4822200" cy="2008080"/>
          </a:xfrm>
          <a:prstGeom prst="rect">
            <a:avLst/>
          </a:prstGeom>
          <a:ln w="0">
            <a:noFill/>
          </a:ln>
        </p:spPr>
      </p:pic>
      <p:pic>
        <p:nvPicPr>
          <p:cNvPr id="90" name="Image 12" descr=""/>
          <p:cNvPicPr/>
          <p:nvPr/>
        </p:nvPicPr>
        <p:blipFill>
          <a:blip r:embed="rId3"/>
          <a:stretch/>
        </p:blipFill>
        <p:spPr>
          <a:xfrm>
            <a:off x="4152600" y="807840"/>
            <a:ext cx="4822200" cy="1862640"/>
          </a:xfrm>
          <a:prstGeom prst="rect">
            <a:avLst/>
          </a:prstGeom>
          <a:ln w="0">
            <a:noFill/>
          </a:ln>
        </p:spPr>
      </p:pic>
      <p:pic>
        <p:nvPicPr>
          <p:cNvPr id="91" name="Image 16" descr=""/>
          <p:cNvPicPr/>
          <p:nvPr/>
        </p:nvPicPr>
        <p:blipFill>
          <a:blip r:embed="rId4"/>
          <a:stretch/>
        </p:blipFill>
        <p:spPr>
          <a:xfrm>
            <a:off x="345960" y="874440"/>
            <a:ext cx="3544920" cy="790200"/>
          </a:xfrm>
          <a:prstGeom prst="rect">
            <a:avLst/>
          </a:prstGeom>
          <a:ln w="0">
            <a:noFill/>
          </a:ln>
        </p:spPr>
      </p:pic>
      <p:pic>
        <p:nvPicPr>
          <p:cNvPr id="92" name="Image 18" descr=""/>
          <p:cNvPicPr/>
          <p:nvPr/>
        </p:nvPicPr>
        <p:blipFill>
          <a:blip r:embed="rId5"/>
          <a:stretch/>
        </p:blipFill>
        <p:spPr>
          <a:xfrm>
            <a:off x="2966400" y="1918080"/>
            <a:ext cx="1238040" cy="673560"/>
          </a:xfrm>
          <a:prstGeom prst="rect">
            <a:avLst/>
          </a:prstGeom>
          <a:ln w="0">
            <a:noFill/>
          </a:ln>
        </p:spPr>
      </p:pic>
      <p:pic>
        <p:nvPicPr>
          <p:cNvPr id="93" name="Image 22" descr=""/>
          <p:cNvPicPr/>
          <p:nvPr/>
        </p:nvPicPr>
        <p:blipFill>
          <a:blip r:embed="rId6"/>
          <a:srcRect l="0" t="86759" r="0" b="0"/>
          <a:stretch/>
        </p:blipFill>
        <p:spPr>
          <a:xfrm>
            <a:off x="6360120" y="6124680"/>
            <a:ext cx="2750040" cy="717840"/>
          </a:xfrm>
          <a:prstGeom prst="rect">
            <a:avLst/>
          </a:prstGeom>
          <a:ln w="0">
            <a:noFill/>
          </a:ln>
        </p:spPr>
      </p:pic>
      <p:pic>
        <p:nvPicPr>
          <p:cNvPr id="94" name="Image 25" descr=""/>
          <p:cNvPicPr/>
          <p:nvPr/>
        </p:nvPicPr>
        <p:blipFill>
          <a:blip r:embed="rId7"/>
          <a:srcRect l="0" t="19674" r="0" b="14718"/>
          <a:stretch/>
        </p:blipFill>
        <p:spPr>
          <a:xfrm>
            <a:off x="6387480" y="2704680"/>
            <a:ext cx="2685240" cy="3482640"/>
          </a:xfrm>
          <a:prstGeom prst="rect">
            <a:avLst/>
          </a:prstGeom>
          <a:ln w="0">
            <a:noFill/>
          </a:ln>
        </p:spPr>
      </p:pic>
      <p:sp>
        <p:nvSpPr>
          <p:cNvPr id="95" name="ZoneTexte 27"/>
          <p:cNvSpPr/>
          <p:nvPr/>
        </p:nvSpPr>
        <p:spPr>
          <a:xfrm>
            <a:off x="5281200" y="2672280"/>
            <a:ext cx="1476000" cy="639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1" lang="fr-FR" sz="1200" spc="-1" strike="noStrike">
                <a:solidFill>
                  <a:srgbClr val="e67c08"/>
                </a:solidFill>
                <a:latin typeface="Nunito"/>
                <a:ea typeface="Arial"/>
              </a:rPr>
              <a:t>Comparaison de nos performances</a:t>
            </a:r>
            <a:endParaRPr b="0" lang="fr-FR" sz="12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96" name="Image 20" descr=""/>
          <p:cNvPicPr/>
          <p:nvPr/>
        </p:nvPicPr>
        <p:blipFill>
          <a:blip r:embed="rId8"/>
          <a:srcRect l="13788" t="0" r="14327" b="82675"/>
          <a:stretch/>
        </p:blipFill>
        <p:spPr>
          <a:xfrm>
            <a:off x="5213520" y="3382200"/>
            <a:ext cx="1382400" cy="6570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ZoneTexte 17"/>
          <p:cNvSpPr/>
          <p:nvPr/>
        </p:nvSpPr>
        <p:spPr>
          <a:xfrm>
            <a:off x="507240" y="5648760"/>
            <a:ext cx="5857920" cy="730800"/>
          </a:xfrm>
          <a:prstGeom prst="rect">
            <a:avLst/>
          </a:prstGeom>
          <a:solidFill>
            <a:srgbClr val="e67c08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1" lang="fr-FR" sz="1400" spc="-1" strike="noStrike">
                <a:solidFill>
                  <a:schemeClr val="lt1"/>
                </a:solidFill>
                <a:latin typeface="Nunito"/>
                <a:ea typeface="Arial"/>
              </a:rPr>
              <a:t>L’analyse des coûts du service, basée sur la Matrice des coûts 2025, fera l’objet d’un document distinct, celle-ci n’étant pas encore validée au moment de la rédaction du présent rapport.</a:t>
            </a:r>
            <a:endParaRPr b="0" lang="fr-FR" sz="1400" spc="-1" strike="noStrike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98" name="Google Shape;167;p27"/>
          <p:cNvSpPr/>
          <p:nvPr/>
        </p:nvSpPr>
        <p:spPr>
          <a:xfrm>
            <a:off x="0" y="2102400"/>
            <a:ext cx="360360" cy="2648880"/>
          </a:xfrm>
          <a:prstGeom prst="rect">
            <a:avLst/>
          </a:prstGeom>
          <a:solidFill>
            <a:srgbClr val="8fc2d9">
              <a:alpha val="58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defTabSz="914400">
              <a:lnSpc>
                <a:spcPct val="100000"/>
              </a:lnSpc>
            </a:pPr>
            <a:endParaRPr b="0" lang="fr-F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99" name="Google Shape;165;p27"/>
          <p:cNvSpPr/>
          <p:nvPr/>
        </p:nvSpPr>
        <p:spPr>
          <a:xfrm>
            <a:off x="181080" y="87480"/>
            <a:ext cx="4734720" cy="960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defTabSz="685800">
              <a:lnSpc>
                <a:spcPct val="100000"/>
              </a:lnSpc>
            </a:pPr>
            <a:r>
              <a:rPr b="1" lang="fr-FR" sz="2800" spc="-1" strike="noStrike">
                <a:solidFill>
                  <a:srgbClr val="2683c6"/>
                </a:solidFill>
                <a:latin typeface="Nunito Bold"/>
                <a:ea typeface="Livvic"/>
              </a:rPr>
              <a:t>Données financières 2025</a:t>
            </a:r>
            <a:endParaRPr b="0" lang="fr-FR" sz="28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00" name="Image 3" descr=""/>
          <p:cNvPicPr/>
          <p:nvPr/>
        </p:nvPicPr>
        <p:blipFill>
          <a:blip r:embed="rId1"/>
          <a:stretch/>
        </p:blipFill>
        <p:spPr>
          <a:xfrm>
            <a:off x="507240" y="1053000"/>
            <a:ext cx="5706360" cy="448560"/>
          </a:xfrm>
          <a:prstGeom prst="rect">
            <a:avLst/>
          </a:prstGeom>
          <a:ln w="0">
            <a:noFill/>
          </a:ln>
        </p:spPr>
      </p:pic>
      <p:pic>
        <p:nvPicPr>
          <p:cNvPr id="101" name="Image 5" descr=""/>
          <p:cNvPicPr/>
          <p:nvPr/>
        </p:nvPicPr>
        <p:blipFill>
          <a:blip r:embed="rId2"/>
          <a:stretch/>
        </p:blipFill>
        <p:spPr>
          <a:xfrm>
            <a:off x="1239840" y="3182040"/>
            <a:ext cx="2305440" cy="2113200"/>
          </a:xfrm>
          <a:prstGeom prst="rect">
            <a:avLst/>
          </a:prstGeom>
          <a:ln w="0">
            <a:noFill/>
          </a:ln>
        </p:spPr>
      </p:pic>
      <p:pic>
        <p:nvPicPr>
          <p:cNvPr id="102" name="Image 7" descr=""/>
          <p:cNvPicPr/>
          <p:nvPr/>
        </p:nvPicPr>
        <p:blipFill>
          <a:blip r:embed="rId3"/>
          <a:stretch/>
        </p:blipFill>
        <p:spPr>
          <a:xfrm>
            <a:off x="1154160" y="1658520"/>
            <a:ext cx="2476440" cy="1405440"/>
          </a:xfrm>
          <a:prstGeom prst="rect">
            <a:avLst/>
          </a:prstGeom>
          <a:ln w="0">
            <a:noFill/>
          </a:ln>
        </p:spPr>
      </p:pic>
      <p:sp>
        <p:nvSpPr>
          <p:cNvPr id="103" name="ZoneTexte 9"/>
          <p:cNvSpPr/>
          <p:nvPr/>
        </p:nvSpPr>
        <p:spPr>
          <a:xfrm>
            <a:off x="4416480" y="3315960"/>
            <a:ext cx="2896920" cy="1310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1" lang="fr-FR" sz="2400" spc="-1" strike="noStrike">
                <a:solidFill>
                  <a:srgbClr val="e67c08"/>
                </a:solidFill>
                <a:latin typeface="Nunito"/>
                <a:ea typeface="Arial"/>
              </a:rPr>
              <a:t>0%</a:t>
            </a:r>
            <a:endParaRPr b="0" lang="fr-FR" sz="2400" spc="-1" strike="noStrike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100000"/>
              </a:lnSpc>
            </a:pPr>
            <a:r>
              <a:rPr b="1" lang="fr-FR" sz="1400" spc="-1" strike="noStrike">
                <a:solidFill>
                  <a:srgbClr val="e67c08"/>
                </a:solidFill>
                <a:latin typeface="Nunito"/>
                <a:ea typeface="Arial"/>
              </a:rPr>
              <a:t>Evolution appel à participation Semoctom auprès des collectivités adhérentes</a:t>
            </a:r>
            <a:endParaRPr b="0" lang="fr-FR" sz="1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4" name="ZoneTexte 11"/>
          <p:cNvSpPr/>
          <p:nvPr/>
        </p:nvSpPr>
        <p:spPr>
          <a:xfrm>
            <a:off x="2958120" y="2657160"/>
            <a:ext cx="804240" cy="303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</a:pPr>
            <a:r>
              <a:rPr b="1" lang="fr-FR" sz="1400" spc="-1" strike="noStrike">
                <a:solidFill>
                  <a:srgbClr val="e67c08"/>
                </a:solidFill>
                <a:latin typeface="Nunito"/>
                <a:ea typeface="Arial"/>
              </a:rPr>
              <a:t>+12%</a:t>
            </a:r>
            <a:endParaRPr b="0" lang="fr-FR" sz="14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67;p27"/>
          <p:cNvSpPr/>
          <p:nvPr/>
        </p:nvSpPr>
        <p:spPr>
          <a:xfrm>
            <a:off x="0" y="2102400"/>
            <a:ext cx="360360" cy="2648880"/>
          </a:xfrm>
          <a:prstGeom prst="rect">
            <a:avLst/>
          </a:prstGeom>
          <a:solidFill>
            <a:srgbClr val="8fc2d9">
              <a:alpha val="58000"/>
            </a:srgbClr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defTabSz="914400">
              <a:lnSpc>
                <a:spcPct val="100000"/>
              </a:lnSpc>
            </a:pPr>
            <a:endParaRPr b="0" lang="fr-FR" sz="1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06" name="Google Shape;165;p27"/>
          <p:cNvSpPr/>
          <p:nvPr/>
        </p:nvSpPr>
        <p:spPr>
          <a:xfrm>
            <a:off x="181080" y="87480"/>
            <a:ext cx="4734720" cy="960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defTabSz="685800">
              <a:lnSpc>
                <a:spcPct val="100000"/>
              </a:lnSpc>
            </a:pPr>
            <a:r>
              <a:rPr b="1" lang="fr-FR" sz="2800" spc="-1" strike="noStrike">
                <a:solidFill>
                  <a:srgbClr val="2683c6"/>
                </a:solidFill>
                <a:latin typeface="Nunito Bold"/>
                <a:ea typeface="Livvic"/>
              </a:rPr>
              <a:t>Données sociales 2025</a:t>
            </a:r>
            <a:endParaRPr b="0" lang="fr-FR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7" name="ZoneTexte 11"/>
          <p:cNvSpPr/>
          <p:nvPr/>
        </p:nvSpPr>
        <p:spPr>
          <a:xfrm>
            <a:off x="4917600" y="2265480"/>
            <a:ext cx="3413160" cy="364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ctr" defTabSz="685800">
              <a:lnSpc>
                <a:spcPct val="100000"/>
              </a:lnSpc>
            </a:pPr>
            <a:r>
              <a:rPr b="0" lang="fr-FR" sz="1800" spc="-1" strike="noStrike">
                <a:solidFill>
                  <a:srgbClr val="2683c6"/>
                </a:solidFill>
                <a:latin typeface="Nunito Bold"/>
              </a:rPr>
              <a:t>ETP Permanents uniquement</a:t>
            </a:r>
            <a:endParaRPr b="0" lang="fr-FR" sz="1800" spc="-1" strike="noStrike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108" name="Image 4" descr=""/>
          <p:cNvPicPr/>
          <p:nvPr/>
        </p:nvPicPr>
        <p:blipFill>
          <a:blip r:embed="rId1"/>
          <a:stretch/>
        </p:blipFill>
        <p:spPr>
          <a:xfrm>
            <a:off x="1003680" y="1260000"/>
            <a:ext cx="2036880" cy="1419840"/>
          </a:xfrm>
          <a:prstGeom prst="rect">
            <a:avLst/>
          </a:prstGeom>
          <a:ln w="0">
            <a:noFill/>
          </a:ln>
        </p:spPr>
      </p:pic>
      <p:pic>
        <p:nvPicPr>
          <p:cNvPr id="109" name="Image 9" descr=""/>
          <p:cNvPicPr/>
          <p:nvPr/>
        </p:nvPicPr>
        <p:blipFill>
          <a:blip r:embed="rId2"/>
          <a:stretch/>
        </p:blipFill>
        <p:spPr>
          <a:xfrm>
            <a:off x="627840" y="3000240"/>
            <a:ext cx="2788200" cy="1262520"/>
          </a:xfrm>
          <a:prstGeom prst="rect">
            <a:avLst/>
          </a:prstGeom>
          <a:ln w="0">
            <a:noFill/>
          </a:ln>
        </p:spPr>
      </p:pic>
      <p:grpSp>
        <p:nvGrpSpPr>
          <p:cNvPr id="110" name="Groupe 15"/>
          <p:cNvGrpSpPr/>
          <p:nvPr/>
        </p:nvGrpSpPr>
        <p:grpSpPr>
          <a:xfrm>
            <a:off x="4394160" y="2682000"/>
            <a:ext cx="4479120" cy="2444760"/>
            <a:chOff x="4394160" y="2682000"/>
            <a:chExt cx="4479120" cy="2444760"/>
          </a:xfrm>
        </p:grpSpPr>
        <p:pic>
          <p:nvPicPr>
            <p:cNvPr id="111" name="Image 13" descr=""/>
            <p:cNvPicPr/>
            <p:nvPr/>
          </p:nvPicPr>
          <p:blipFill>
            <a:blip r:embed="rId3"/>
            <a:stretch/>
          </p:blipFill>
          <p:spPr>
            <a:xfrm>
              <a:off x="4394160" y="2682000"/>
              <a:ext cx="4479120" cy="244476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112" name="ZoneTexte 7"/>
            <p:cNvSpPr/>
            <p:nvPr/>
          </p:nvSpPr>
          <p:spPr>
            <a:xfrm>
              <a:off x="4668120" y="3587400"/>
              <a:ext cx="1005840" cy="594000"/>
            </a:xfrm>
            <a:prstGeom prst="rect">
              <a:avLst/>
            </a:prstGeom>
            <a:solidFill>
              <a:schemeClr val="bg1"/>
            </a:solid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rIns="90000" tIns="45000" bIns="45000" anchor="t">
              <a:spAutoFit/>
            </a:bodyPr>
            <a:p>
              <a:pPr algn="ctr" defTabSz="685800">
                <a:lnSpc>
                  <a:spcPct val="100000"/>
                </a:lnSpc>
              </a:pPr>
              <a:r>
                <a:rPr b="0" lang="fr-FR" sz="1500" spc="-1" strike="noStrike">
                  <a:solidFill>
                    <a:srgbClr val="2683c6"/>
                  </a:solidFill>
                  <a:latin typeface="Nunito Bold"/>
                </a:rPr>
                <a:t>142,2</a:t>
              </a:r>
              <a:endParaRPr b="0" lang="fr-FR" sz="1500" spc="-1" strike="noStrike">
                <a:solidFill>
                  <a:srgbClr val="000000"/>
                </a:solidFill>
                <a:latin typeface="Calibri"/>
              </a:endParaRPr>
            </a:p>
            <a:p>
              <a:pPr algn="ctr" defTabSz="685800">
                <a:lnSpc>
                  <a:spcPct val="100000"/>
                </a:lnSpc>
              </a:pPr>
              <a:r>
                <a:rPr b="0" lang="fr-FR" sz="900" spc="-1" strike="noStrike">
                  <a:solidFill>
                    <a:srgbClr val="2683c6"/>
                  </a:solidFill>
                  <a:latin typeface="Nunito Bold"/>
                </a:rPr>
                <a:t>ETP PERMANENTS</a:t>
              </a:r>
              <a:endParaRPr b="0" lang="fr-FR" sz="900" spc="-1" strike="noStrike">
                <a:solidFill>
                  <a:srgbClr val="000000"/>
                </a:solidFill>
                <a:latin typeface="Calibri"/>
              </a:endParaRPr>
            </a:p>
          </p:txBody>
        </p:sp>
      </p:grpSp>
      <p:sp>
        <p:nvSpPr>
          <p:cNvPr id="113" name="ZoneTexte 20"/>
          <p:cNvSpPr/>
          <p:nvPr/>
        </p:nvSpPr>
        <p:spPr>
          <a:xfrm>
            <a:off x="396000" y="4466160"/>
            <a:ext cx="3903480" cy="593640"/>
          </a:xfrm>
          <a:prstGeom prst="rect">
            <a:avLst/>
          </a:prstGeom>
          <a:solidFill>
            <a:schemeClr val="bg1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50000"/>
              </a:lnSpc>
            </a:pPr>
            <a:r>
              <a:rPr b="1" lang="fr-FR" sz="1100" spc="-1" strike="noStrike">
                <a:solidFill>
                  <a:srgbClr val="e67c08"/>
                </a:solidFill>
                <a:latin typeface="Nunito"/>
                <a:ea typeface="Arial"/>
              </a:rPr>
              <a:t>Intégration de 7 agents de la CDC Convergence Garonne et de 3 agents COVED Environnement</a:t>
            </a:r>
            <a:endParaRPr b="0" lang="fr-FR" sz="11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Thème Semoctom">
  <a:themeElements>
    <a:clrScheme name="Bleu II">
      <a:dk1>
        <a:srgbClr val="000000"/>
      </a:dk1>
      <a:lt1>
        <a:srgbClr val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Personnalisé 1">
      <a:majorFont>
        <a:latin typeface="Nunito Bold" pitchFamily="0" charset="1"/>
        <a:ea typeface=""/>
        <a:cs typeface=""/>
      </a:majorFont>
      <a:minorFont>
        <a:latin typeface="Nunito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hème Semoctom">
  <a:themeElements>
    <a:clrScheme name="Bleu II">
      <a:dk1>
        <a:srgbClr val="000000"/>
      </a:dk1>
      <a:lt1>
        <a:srgbClr val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Personnalisé 1">
      <a:majorFont>
        <a:latin typeface="Nunito Bold" pitchFamily="0" charset="1"/>
        <a:ea typeface=""/>
        <a:cs typeface=""/>
      </a:majorFont>
      <a:minorFont>
        <a:latin typeface="Nunito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Thème Semoctom">
  <a:themeElements>
    <a:clrScheme name="Bleu II">
      <a:dk1>
        <a:srgbClr val="000000"/>
      </a:dk1>
      <a:lt1>
        <a:srgbClr val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Personnalisé 1">
      <a:majorFont>
        <a:latin typeface="Nunito Bold" pitchFamily="0" charset="1"/>
        <a:ea typeface=""/>
        <a:cs typeface=""/>
      </a:majorFont>
      <a:minorFont>
        <a:latin typeface="Nunito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Thème Semoctom">
  <a:themeElements>
    <a:clrScheme name="Bleu II">
      <a:dk1>
        <a:srgbClr val="000000"/>
      </a:dk1>
      <a:lt1>
        <a:srgbClr val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Personnalisé 1">
      <a:majorFont>
        <a:latin typeface="Nunito Bold" pitchFamily="0" charset="1"/>
        <a:ea typeface=""/>
        <a:cs typeface=""/>
      </a:majorFont>
      <a:minorFont>
        <a:latin typeface="Nunito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 l="0" t="0" r="0" b="0"/>
        </a:gradFill>
        <a:gradFill>
          <a:gsLst>
            <a:gs pos="0">
              <a:schemeClr val="phClr">
                <a:tint val="100000"/>
                <a:shade val="100000"/>
              </a:schemeClr>
            </a:gs>
            <a:gs pos="100000">
              <a:schemeClr val="phClr">
                <a:tint val="50000"/>
                <a:shade val="100000"/>
              </a:schemeClr>
            </a:gs>
          </a:gsLst>
          <a:lin ang="16200000" scaled="0"/>
          <a:tileRect l="0" t="0" r="0" b="0"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 l="0" t="0" r="0" b="0"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 l="0" t="0" r="0" b="0"/>
        </a:gra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>Thème Semoctom</Template>
  <TotalTime>59</TotalTime>
  <Application>Collabora_Office/24.04.9.2$Linux_X86_64 LibreOffice_project/d3a6fcb9216980bb91ce2a7d2d38e55195b5e411</Application>
  <AppVersion>15.0000</AppVersion>
  <Words>307</Words>
  <Paragraphs>57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2023-04-18T20:32:16Z</dcterms:created>
  <dc:creator>Anne-Cécile RAHIS</dc:creator>
  <dc:description/>
  <dc:language>fr-FR</dc:language>
  <cp:lastModifiedBy/>
  <cp:lastPrinted>2026-10-08T08:56:59Z</cp:lastPrinted>
  <dcterms:modified xsi:type="dcterms:W3CDTF">2026-10-09T07:40:31Z</dcterms:modified>
  <cp:revision>354</cp:revision>
  <dc:subject/>
  <dc:title>Présentation PowerPoint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8</vt:i4>
  </property>
  <property fmtid="{D5CDD505-2E9C-101B-9397-08002B2CF9AE}" pid="3" name="PresentationFormat">
    <vt:lpwstr>Affichage à l'écran (16:9)</vt:lpwstr>
  </property>
  <property fmtid="{D5CDD505-2E9C-101B-9397-08002B2CF9AE}" pid="4" name="Slides">
    <vt:i4>9</vt:i4>
  </property>
</Properties>
</file>